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9" r:id="rId11"/>
    <p:sldId id="264" r:id="rId12"/>
    <p:sldId id="265" r:id="rId13"/>
    <p:sldId id="266" r:id="rId14"/>
    <p:sldId id="26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D3919F3-4269-41C9-AA67-833465665D9C}" type="datetimeFigureOut">
              <a:rPr lang="it-IT" smtClean="0"/>
              <a:t>21/10/2021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137141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919F3-4269-41C9-AA67-833465665D9C}" type="datetimeFigureOut">
              <a:rPr lang="it-IT" smtClean="0"/>
              <a:t>21/10/2021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412967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919F3-4269-41C9-AA67-833465665D9C}" type="datetimeFigureOut">
              <a:rPr lang="it-IT" smtClean="0"/>
              <a:t>21/10/2021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126018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919F3-4269-41C9-AA67-833465665D9C}" type="datetimeFigureOut">
              <a:rPr lang="it-IT" smtClean="0"/>
              <a:t>21/10/2021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265914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D3919F3-4269-41C9-AA67-833465665D9C}" type="datetimeFigureOut">
              <a:rPr lang="it-IT" smtClean="0"/>
              <a:t>21/10/2021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45763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D3919F3-4269-41C9-AA67-833465665D9C}" type="datetimeFigureOut">
              <a:rPr lang="it-IT" smtClean="0"/>
              <a:t>21/10/2021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164675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3919F3-4269-41C9-AA67-833465665D9C}" type="datetimeFigureOut">
              <a:rPr lang="it-IT" smtClean="0"/>
              <a:t>21/10/2021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162801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D3919F3-4269-41C9-AA67-833465665D9C}" type="datetimeFigureOut">
              <a:rPr lang="it-IT" smtClean="0"/>
              <a:t>21/10/2021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25987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3919F3-4269-41C9-AA67-833465665D9C}" type="datetimeFigureOut">
              <a:rPr lang="it-IT" smtClean="0"/>
              <a:t>21/10/2021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42218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3919F3-4269-41C9-AA67-833465665D9C}" type="datetimeFigureOut">
              <a:rPr lang="it-IT" smtClean="0"/>
              <a:t>21/10/2021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32576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3919F3-4269-41C9-AA67-833465665D9C}" type="datetimeFigureOut">
              <a:rPr lang="it-IT" smtClean="0"/>
              <a:t>21/10/2021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E092-0927-4C91-99BF-A82FB7948470}" type="slidenum">
              <a:rPr lang="it-IT" smtClean="0"/>
              <a:t>‹N›</a:t>
            </a:fld>
            <a:endParaRPr lang="it-IT"/>
          </a:p>
        </p:txBody>
      </p:sp>
    </p:spTree>
    <p:extLst>
      <p:ext uri="{BB962C8B-B14F-4D97-AF65-F5344CB8AC3E}">
        <p14:creationId xmlns:p14="http://schemas.microsoft.com/office/powerpoint/2010/main" val="63957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919F3-4269-41C9-AA67-833465665D9C}" type="datetimeFigureOut">
              <a:rPr lang="it-IT" smtClean="0"/>
              <a:t>21/10/2021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0E092-0927-4C91-99BF-A82FB7948470}" type="slidenum">
              <a:rPr lang="it-IT" smtClean="0"/>
              <a:t>‹N›</a:t>
            </a:fld>
            <a:endParaRPr lang="it-IT"/>
          </a:p>
        </p:txBody>
      </p:sp>
    </p:spTree>
    <p:extLst>
      <p:ext uri="{BB962C8B-B14F-4D97-AF65-F5344CB8AC3E}">
        <p14:creationId xmlns:p14="http://schemas.microsoft.com/office/powerpoint/2010/main" val="330707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3031" y="90152"/>
            <a:ext cx="11887200" cy="2047741"/>
          </a:xfrm>
        </p:spPr>
        <p:txBody>
          <a:bodyPr/>
          <a:lstStyle/>
          <a:p>
            <a:r>
              <a:rPr lang="it-IT" sz="2000" dirty="0">
                <a:solidFill>
                  <a:srgbClr val="FF0000"/>
                </a:solidFill>
                <a:latin typeface="Arial Nova Light" panose="020B0604020202020204" pitchFamily="34" charset="0"/>
              </a:rPr>
              <a:t>SCUOLA DELL’ INFANZIA PARITARIA «MARIA ASSUNTA» SAN PROSPERO (MO)</a:t>
            </a:r>
            <a:br>
              <a:rPr lang="it-IT" sz="2000" dirty="0">
                <a:solidFill>
                  <a:srgbClr val="FF0000"/>
                </a:solidFill>
                <a:latin typeface="Arial Nova Light" panose="020B0604020202020204" pitchFamily="34" charset="0"/>
              </a:rPr>
            </a:br>
            <a:r>
              <a:rPr lang="it-IT" sz="2000" dirty="0">
                <a:solidFill>
                  <a:srgbClr val="FF0000"/>
                </a:solidFill>
                <a:latin typeface="Arial Nova Light" panose="020B0604020202020204" pitchFamily="34" charset="0"/>
              </a:rPr>
              <a:t>A.S.: 2020/2021</a:t>
            </a:r>
            <a:br>
              <a:rPr lang="it-IT" sz="2000" dirty="0">
                <a:solidFill>
                  <a:srgbClr val="FF0000"/>
                </a:solidFill>
                <a:latin typeface="Arial Nova Light" panose="020B0604020202020204" pitchFamily="34" charset="0"/>
              </a:rPr>
            </a:br>
            <a:r>
              <a:rPr lang="it-IT" sz="2000" dirty="0">
                <a:solidFill>
                  <a:srgbClr val="FF0000"/>
                </a:solidFill>
                <a:latin typeface="Arial Nova Light" panose="020B0604020202020204" pitchFamily="34" charset="0"/>
              </a:rPr>
              <a:t> </a:t>
            </a:r>
            <a:br>
              <a:rPr lang="it-IT" sz="2000" dirty="0">
                <a:solidFill>
                  <a:srgbClr val="FF0000"/>
                </a:solidFill>
                <a:latin typeface="Arial Nova Light" panose="020B0604020202020204" pitchFamily="34" charset="0"/>
              </a:rPr>
            </a:br>
            <a:r>
              <a:rPr lang="it-IT" sz="2000" dirty="0">
                <a:solidFill>
                  <a:prstClr val="black"/>
                </a:solidFill>
                <a:latin typeface="Arial Nova Light" panose="020B0604020202020204" pitchFamily="34" charset="0"/>
              </a:rPr>
              <a:t>SEZIONE </a:t>
            </a:r>
            <a:r>
              <a:rPr lang="it-IT" sz="2000" dirty="0" smtClean="0">
                <a:solidFill>
                  <a:prstClr val="black"/>
                </a:solidFill>
                <a:latin typeface="Arial Nova Light" panose="020B0604020202020204" pitchFamily="34" charset="0"/>
              </a:rPr>
              <a:t>4/5 </a:t>
            </a:r>
            <a:r>
              <a:rPr lang="it-IT" sz="2000" dirty="0">
                <a:solidFill>
                  <a:prstClr val="black"/>
                </a:solidFill>
                <a:latin typeface="Arial Nova Light" panose="020B0604020202020204" pitchFamily="34" charset="0"/>
              </a:rPr>
              <a:t>ANNI – </a:t>
            </a:r>
            <a:r>
              <a:rPr lang="it-IT" sz="2000" dirty="0" smtClean="0">
                <a:solidFill>
                  <a:srgbClr val="FF0000"/>
                </a:solidFill>
                <a:latin typeface="Arial Nova Light" panose="020B0604020202020204" pitchFamily="34" charset="0"/>
              </a:rPr>
              <a:t>TULIPANI-</a:t>
            </a:r>
            <a:r>
              <a:rPr lang="it-IT" sz="2000" dirty="0" smtClean="0">
                <a:solidFill>
                  <a:srgbClr val="FF6600"/>
                </a:solidFill>
                <a:latin typeface="Arial Nova Light" panose="020B0604020202020204" pitchFamily="34" charset="0"/>
              </a:rPr>
              <a:t>GIRASOLI</a:t>
            </a:r>
            <a:r>
              <a:rPr lang="it-IT" sz="2000" dirty="0">
                <a:solidFill>
                  <a:srgbClr val="00B050"/>
                </a:solidFill>
                <a:latin typeface="Arial Nova Light" panose="020B0604020202020204" pitchFamily="34" charset="0"/>
              </a:rPr>
              <a:t/>
            </a:r>
            <a:br>
              <a:rPr lang="it-IT" sz="2000" dirty="0">
                <a:solidFill>
                  <a:srgbClr val="00B050"/>
                </a:solidFill>
                <a:latin typeface="Arial Nova Light" panose="020B0604020202020204" pitchFamily="34" charset="0"/>
              </a:rPr>
            </a:br>
            <a:r>
              <a:rPr lang="it-IT" sz="2000" dirty="0">
                <a:solidFill>
                  <a:srgbClr val="FF0000"/>
                </a:solidFill>
                <a:latin typeface="Arial Nova Light" panose="020B0604020202020204" pitchFamily="34" charset="0"/>
              </a:rPr>
              <a:t/>
            </a:r>
            <a:br>
              <a:rPr lang="it-IT" sz="2000" dirty="0">
                <a:solidFill>
                  <a:srgbClr val="FF0000"/>
                </a:solidFill>
                <a:latin typeface="Arial Nova Light" panose="020B0604020202020204" pitchFamily="34" charset="0"/>
              </a:rPr>
            </a:br>
            <a:r>
              <a:rPr lang="it-IT" sz="4000" b="1" u="sng" dirty="0">
                <a:solidFill>
                  <a:srgbClr val="0070C0"/>
                </a:solidFill>
                <a:latin typeface="Arial Nova Light" panose="020B0604020202020204" pitchFamily="34" charset="0"/>
              </a:rPr>
              <a:t>PIANO DI LAVORO ANNUALE</a:t>
            </a:r>
            <a:endParaRPr lang="it-IT" dirty="0"/>
          </a:p>
        </p:txBody>
      </p:sp>
      <p:sp>
        <p:nvSpPr>
          <p:cNvPr id="3" name="Sottotitolo 2"/>
          <p:cNvSpPr>
            <a:spLocks noGrp="1"/>
          </p:cNvSpPr>
          <p:nvPr>
            <p:ph type="subTitle" idx="1"/>
          </p:nvPr>
        </p:nvSpPr>
        <p:spPr>
          <a:xfrm>
            <a:off x="3528811" y="2356833"/>
            <a:ext cx="6272012" cy="1146221"/>
          </a:xfrm>
        </p:spPr>
        <p:txBody>
          <a:bodyPr>
            <a:normAutofit/>
          </a:bodyPr>
          <a:lstStyle/>
          <a:p>
            <a:r>
              <a:rPr lang="it-IT" dirty="0" smtClean="0"/>
              <a:t>Guardare un bambino mentre guarda il mondo: la migliore prospettiva per ritrovare la bellezza anche nelle cose che non notiamo più…</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83" y="2356833"/>
            <a:ext cx="3030828" cy="2019289"/>
          </a:xfrm>
          <a:prstGeom prst="rect">
            <a:avLst/>
          </a:prstGeom>
        </p:spPr>
      </p:pic>
      <p:pic>
        <p:nvPicPr>
          <p:cNvPr id="5" name="Immagine 4"/>
          <p:cNvPicPr>
            <a:picLocks noChangeAspect="1"/>
          </p:cNvPicPr>
          <p:nvPr/>
        </p:nvPicPr>
        <p:blipFill>
          <a:blip r:embed="rId3"/>
          <a:stretch>
            <a:fillRect/>
          </a:stretch>
        </p:blipFill>
        <p:spPr>
          <a:xfrm>
            <a:off x="9970269" y="833970"/>
            <a:ext cx="2019962" cy="30457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501" y="3879695"/>
            <a:ext cx="4463369" cy="248585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772" y="4214545"/>
            <a:ext cx="3536459" cy="2405312"/>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31" y="4576651"/>
            <a:ext cx="3422024" cy="2281349"/>
          </a:xfrm>
          <a:prstGeom prst="rect">
            <a:avLst/>
          </a:prstGeom>
        </p:spPr>
      </p:pic>
    </p:spTree>
    <p:extLst>
      <p:ext uri="{BB962C8B-B14F-4D97-AF65-F5344CB8AC3E}">
        <p14:creationId xmlns:p14="http://schemas.microsoft.com/office/powerpoint/2010/main" val="369757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34096"/>
          </a:xfrm>
        </p:spPr>
        <p:txBody>
          <a:bodyPr>
            <a:normAutofit/>
          </a:bodyPr>
          <a:lstStyle/>
          <a:p>
            <a:pPr algn="ctr"/>
            <a:r>
              <a:rPr lang="it-IT" sz="4000" b="1" dirty="0">
                <a:solidFill>
                  <a:srgbClr val="FF0000"/>
                </a:solidFill>
                <a:latin typeface="Arial Nova Light" panose="020B0304020202020204" pitchFamily="34" charset="0"/>
              </a:rPr>
              <a:t>PROGETTO </a:t>
            </a:r>
            <a:r>
              <a:rPr lang="it-IT" sz="4000" b="1" dirty="0" smtClean="0">
                <a:solidFill>
                  <a:srgbClr val="FF0000"/>
                </a:solidFill>
                <a:latin typeface="Arial Nova Light" panose="020B0304020202020204" pitchFamily="34" charset="0"/>
              </a:rPr>
              <a:t>WOW</a:t>
            </a:r>
            <a:endParaRPr lang="it-IT" sz="4000" dirty="0"/>
          </a:p>
        </p:txBody>
      </p:sp>
      <p:sp>
        <p:nvSpPr>
          <p:cNvPr id="3" name="Segnaposto contenuto 2"/>
          <p:cNvSpPr>
            <a:spLocks noGrp="1"/>
          </p:cNvSpPr>
          <p:nvPr>
            <p:ph idx="1"/>
          </p:nvPr>
        </p:nvSpPr>
        <p:spPr>
          <a:xfrm>
            <a:off x="0" y="734098"/>
            <a:ext cx="12192000" cy="4005328"/>
          </a:xfrm>
        </p:spPr>
        <p:txBody>
          <a:bodyPr>
            <a:normAutofit lnSpcReduction="10000"/>
          </a:bodyPr>
          <a:lstStyle/>
          <a:p>
            <a:r>
              <a:rPr lang="it-IT" sz="1800" dirty="0" smtClean="0"/>
              <a:t>Questo </a:t>
            </a:r>
            <a:r>
              <a:rPr lang="it-IT" sz="1800" dirty="0"/>
              <a:t>progetto sarà svolto da un esperto esterno. Anche quest'anno sarà con noi la maestra Giulia.</a:t>
            </a:r>
          </a:p>
          <a:p>
            <a:r>
              <a:rPr lang="it-IT" sz="1800" dirty="0"/>
              <a:t>Il tema del progetto è “La </a:t>
            </a:r>
            <a:r>
              <a:rPr lang="it-IT" sz="1800" dirty="0" smtClean="0"/>
              <a:t>bellezza nei rapporti umani” </a:t>
            </a:r>
            <a:r>
              <a:rPr lang="it-IT" sz="1800" dirty="0"/>
              <a:t>intesa come tutto quello che </a:t>
            </a:r>
            <a:r>
              <a:rPr lang="it-IT" sz="1800" dirty="0" smtClean="0"/>
              <a:t>c’è </a:t>
            </a:r>
            <a:r>
              <a:rPr lang="it-IT" sz="1800" dirty="0"/>
              <a:t>di bello intorno a </a:t>
            </a:r>
            <a:r>
              <a:rPr lang="it-IT" sz="1800" dirty="0" smtClean="0"/>
              <a:t>noi: io, gli amici, la famiglia.</a:t>
            </a:r>
          </a:p>
          <a:p>
            <a:r>
              <a:rPr lang="it-IT" sz="1800" dirty="0" smtClean="0"/>
              <a:t>Saranno 7 appuntamenti da 1 ora e 30 ciascuno e saranno suddivisi come segue:</a:t>
            </a:r>
          </a:p>
          <a:p>
            <a:pPr>
              <a:buFontTx/>
              <a:buChar char="-"/>
            </a:pPr>
            <a:r>
              <a:rPr lang="it-IT" sz="1800" dirty="0" smtClean="0"/>
              <a:t>Ci conosciamo e ci trasformiamo nei «Paladini della Bellezza»</a:t>
            </a:r>
          </a:p>
          <a:p>
            <a:pPr>
              <a:buFontTx/>
              <a:buChar char="-"/>
            </a:pPr>
            <a:r>
              <a:rPr lang="it-IT" sz="1800" dirty="0" smtClean="0"/>
              <a:t>Mi conosco</a:t>
            </a:r>
          </a:p>
          <a:p>
            <a:pPr>
              <a:buFontTx/>
              <a:buChar char="-"/>
            </a:pPr>
            <a:r>
              <a:rPr lang="it-IT" sz="1800" dirty="0" smtClean="0"/>
              <a:t>I gesti e le parole gentili</a:t>
            </a:r>
          </a:p>
          <a:p>
            <a:pPr>
              <a:buFontTx/>
              <a:buChar char="-"/>
            </a:pPr>
            <a:r>
              <a:rPr lang="it-IT" sz="1800" dirty="0" smtClean="0"/>
              <a:t>Uno per tutti e tutti per uno perché non resti indietro nessuno</a:t>
            </a:r>
          </a:p>
          <a:p>
            <a:pPr>
              <a:buFontTx/>
              <a:buChar char="-"/>
            </a:pPr>
            <a:r>
              <a:rPr lang="it-IT" sz="1800" dirty="0" smtClean="0"/>
              <a:t>Faccio parte di una grande famiglia</a:t>
            </a:r>
          </a:p>
          <a:p>
            <a:pPr>
              <a:buFontTx/>
              <a:buChar char="-"/>
            </a:pPr>
            <a:r>
              <a:rPr lang="it-IT" sz="1800" dirty="0" smtClean="0"/>
              <a:t>Che cosa abbiamo imparato?</a:t>
            </a:r>
          </a:p>
          <a:p>
            <a:pPr>
              <a:buFontTx/>
              <a:buChar char="-"/>
            </a:pPr>
            <a:r>
              <a:rPr lang="it-IT" sz="1800" dirty="0" smtClean="0"/>
              <a:t>Festa di chiusura</a:t>
            </a:r>
          </a:p>
          <a:p>
            <a:r>
              <a:rPr lang="it-IT" sz="1800" dirty="0" smtClean="0"/>
              <a:t>Verrà </a:t>
            </a:r>
            <a:r>
              <a:rPr lang="it-IT" sz="1800" dirty="0"/>
              <a:t>svolto </a:t>
            </a:r>
            <a:r>
              <a:rPr lang="it-IT" sz="1800" dirty="0" smtClean="0"/>
              <a:t>fuori, </a:t>
            </a:r>
            <a:r>
              <a:rPr lang="it-IT" sz="1800" dirty="0"/>
              <a:t>sotto il </a:t>
            </a:r>
            <a:r>
              <a:rPr lang="it-IT" sz="1800" dirty="0" smtClean="0"/>
              <a:t>portico, </a:t>
            </a:r>
            <a:r>
              <a:rPr lang="it-IT" sz="1800" dirty="0"/>
              <a:t>nel nostro giardino</a:t>
            </a:r>
            <a:r>
              <a:rPr lang="it-IT" sz="1800" dirty="0" smtClean="0"/>
              <a:t>.</a:t>
            </a:r>
          </a:p>
          <a:p>
            <a:endParaRPr lang="it-IT" dirty="0" smtClean="0"/>
          </a:p>
          <a:p>
            <a:pPr marL="0" indent="0">
              <a:buNone/>
            </a:pPr>
            <a:endParaRPr lang="it-IT" dirty="0"/>
          </a:p>
        </p:txBody>
      </p:sp>
      <p:pic>
        <p:nvPicPr>
          <p:cNvPr id="1026" name="Picture 2" descr="Pesci con le parole gentili da stampare - Lavoretti Creati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120" y="4739426"/>
            <a:ext cx="2923505" cy="2093527"/>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0" y="5087401"/>
            <a:ext cx="3247538" cy="1770599"/>
          </a:xfrm>
          <a:prstGeom prst="rect">
            <a:avLst/>
          </a:prstGeom>
        </p:spPr>
      </p:pic>
      <p:pic>
        <p:nvPicPr>
          <p:cNvPr id="1028" name="Picture 4" descr="11 idee su Scuola 1 | scuola, regole della classe, regole di clas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87720"/>
            <a:ext cx="2760373" cy="207028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5"/>
          <a:stretch>
            <a:fillRect/>
          </a:stretch>
        </p:blipFill>
        <p:spPr>
          <a:xfrm>
            <a:off x="3812146" y="4794691"/>
            <a:ext cx="1661375" cy="2038261"/>
          </a:xfrm>
          <a:prstGeom prst="rect">
            <a:avLst/>
          </a:prstGeom>
        </p:spPr>
      </p:pic>
    </p:spTree>
    <p:extLst>
      <p:ext uri="{BB962C8B-B14F-4D97-AF65-F5344CB8AC3E}">
        <p14:creationId xmlns:p14="http://schemas.microsoft.com/office/powerpoint/2010/main" val="27418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1690688"/>
          </a:xfrm>
        </p:spPr>
        <p:txBody>
          <a:bodyPr>
            <a:noAutofit/>
          </a:bodyPr>
          <a:lstStyle/>
          <a:p>
            <a:r>
              <a:rPr lang="it-IT" sz="3200" b="1" dirty="0">
                <a:solidFill>
                  <a:srgbClr val="FF0000"/>
                </a:solidFill>
                <a:latin typeface="Arial Nova Light" panose="020B0304020202020204" pitchFamily="34" charset="0"/>
              </a:rPr>
              <a:t>COLLABORAZIONE TRA COORDINAMENTO PEDAGOGICO, FEDERAZIONE SCUOLE MATERNE CATTOLICHE (FISM) E CENTRO DI CONSULENZA PER LA FAMIGLIA (CCF)</a:t>
            </a:r>
            <a:endParaRPr lang="it-IT" sz="3200" dirty="0"/>
          </a:p>
        </p:txBody>
      </p:sp>
      <p:sp>
        <p:nvSpPr>
          <p:cNvPr id="3" name="Segnaposto contenuto 2"/>
          <p:cNvSpPr>
            <a:spLocks noGrp="1"/>
          </p:cNvSpPr>
          <p:nvPr>
            <p:ph idx="1"/>
          </p:nvPr>
        </p:nvSpPr>
        <p:spPr>
          <a:xfrm>
            <a:off x="90152" y="1690689"/>
            <a:ext cx="12101848" cy="1786607"/>
          </a:xfrm>
        </p:spPr>
        <p:txBody>
          <a:bodyPr/>
          <a:lstStyle/>
          <a:p>
            <a:pPr marL="0" indent="0">
              <a:buNone/>
            </a:pPr>
            <a:r>
              <a:rPr lang="it-IT" sz="2000" dirty="0"/>
              <a:t>Questa collaborazione, che ha origine dal Progetto Benessere, ora si amplia in diverse proposte  al fine di rispondere in modo più adeguato a chi ne sente il bisogno: bambini e famiglie. L’obiettivo del rinnovamento vuole offrire alle scuole la possibilità di creare una comunità educante che ponga al centro la crescita armonica del bambino e il benessere di tutta la sua famiglia. Per questo c’è la possibilità di fissare colloqui di consulenza e sostegno psicologico e psico-pedagogico protetti da privacy, contattando l’insegnante, che vi metterà in contatto con il CCF e la psicologa Elisa Santini.</a:t>
            </a:r>
          </a:p>
          <a:p>
            <a:endParaRPr lang="it-IT" dirty="0"/>
          </a:p>
        </p:txBody>
      </p:sp>
      <p:pic>
        <p:nvPicPr>
          <p:cNvPr id="4" name="Immagine 3"/>
          <p:cNvPicPr>
            <a:picLocks noChangeAspect="1"/>
          </p:cNvPicPr>
          <p:nvPr/>
        </p:nvPicPr>
        <p:blipFill>
          <a:blip r:embed="rId2"/>
          <a:stretch>
            <a:fillRect/>
          </a:stretch>
        </p:blipFill>
        <p:spPr>
          <a:xfrm>
            <a:off x="1" y="4676820"/>
            <a:ext cx="2743200" cy="218117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776" y="5167983"/>
            <a:ext cx="3229330" cy="1690016"/>
          </a:xfrm>
          <a:prstGeom prst="rect">
            <a:avLst/>
          </a:prstGeom>
        </p:spPr>
      </p:pic>
      <p:pic>
        <p:nvPicPr>
          <p:cNvPr id="7" name="Immagine 6"/>
          <p:cNvPicPr>
            <a:picLocks noChangeAspect="1"/>
          </p:cNvPicPr>
          <p:nvPr/>
        </p:nvPicPr>
        <p:blipFill>
          <a:blip r:embed="rId4"/>
          <a:stretch>
            <a:fillRect/>
          </a:stretch>
        </p:blipFill>
        <p:spPr>
          <a:xfrm>
            <a:off x="9122600" y="4410574"/>
            <a:ext cx="3069400" cy="2342722"/>
          </a:xfrm>
          <a:prstGeom prst="rect">
            <a:avLst/>
          </a:prstGeom>
        </p:spPr>
      </p:pic>
      <p:pic>
        <p:nvPicPr>
          <p:cNvPr id="8" name="Immagine 7"/>
          <p:cNvPicPr>
            <a:picLocks noChangeAspect="1"/>
          </p:cNvPicPr>
          <p:nvPr/>
        </p:nvPicPr>
        <p:blipFill>
          <a:blip r:embed="rId5"/>
          <a:stretch>
            <a:fillRect/>
          </a:stretch>
        </p:blipFill>
        <p:spPr>
          <a:xfrm>
            <a:off x="6141076" y="5285242"/>
            <a:ext cx="2915949" cy="1572757"/>
          </a:xfrm>
          <a:prstGeom prst="rect">
            <a:avLst/>
          </a:prstGeom>
        </p:spPr>
      </p:pic>
    </p:spTree>
    <p:extLst>
      <p:ext uri="{BB962C8B-B14F-4D97-AF65-F5344CB8AC3E}">
        <p14:creationId xmlns:p14="http://schemas.microsoft.com/office/powerpoint/2010/main" val="37124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03031"/>
            <a:ext cx="12192000" cy="605307"/>
          </a:xfrm>
        </p:spPr>
        <p:txBody>
          <a:bodyPr>
            <a:normAutofit fontScale="90000"/>
          </a:bodyPr>
          <a:lstStyle/>
          <a:p>
            <a:pPr algn="ctr"/>
            <a:r>
              <a:rPr lang="it-IT" sz="4000" b="1" dirty="0" smtClean="0">
                <a:solidFill>
                  <a:srgbClr val="FF0000"/>
                </a:solidFill>
                <a:latin typeface="Arial Nova Light" panose="020B0304020202020204" pitchFamily="34" charset="0"/>
              </a:rPr>
              <a:t>I DIRITTI DEI BAMBINI</a:t>
            </a:r>
            <a:endParaRPr lang="it-IT" sz="4000" dirty="0"/>
          </a:p>
        </p:txBody>
      </p:sp>
      <p:sp>
        <p:nvSpPr>
          <p:cNvPr id="3" name="Segnaposto contenuto 2"/>
          <p:cNvSpPr>
            <a:spLocks noGrp="1"/>
          </p:cNvSpPr>
          <p:nvPr>
            <p:ph idx="1"/>
          </p:nvPr>
        </p:nvSpPr>
        <p:spPr>
          <a:xfrm>
            <a:off x="103031" y="708338"/>
            <a:ext cx="12088969" cy="3078051"/>
          </a:xfrm>
        </p:spPr>
        <p:txBody>
          <a:bodyPr/>
          <a:lstStyle/>
          <a:p>
            <a:pPr marL="0" indent="0">
              <a:buNone/>
            </a:pPr>
            <a:r>
              <a:rPr lang="it-IT" sz="1800" dirty="0"/>
              <a:t>Il </a:t>
            </a:r>
            <a:r>
              <a:rPr lang="it-IT" sz="1800" b="1" dirty="0"/>
              <a:t>20 Novembre</a:t>
            </a:r>
            <a:r>
              <a:rPr lang="it-IT" sz="1800" dirty="0"/>
              <a:t> si celebra la </a:t>
            </a:r>
            <a:r>
              <a:rPr lang="it-IT" sz="1800" b="1" i="1" dirty="0"/>
              <a:t>Giornata Mondiale per i Diritti per l’Infanzia e l’Adolescenza</a:t>
            </a:r>
            <a:r>
              <a:rPr lang="it-IT" sz="1800" dirty="0"/>
              <a:t>.</a:t>
            </a:r>
            <a:br>
              <a:rPr lang="it-IT" sz="1800" dirty="0"/>
            </a:br>
            <a:r>
              <a:rPr lang="it-IT" sz="1800" dirty="0"/>
              <a:t>Una giornata importante, dedicata a tutti quei bambini che per varie cause non vedono riconosciuti a pieno i propri diritti.</a:t>
            </a:r>
          </a:p>
          <a:p>
            <a:pPr marL="0" indent="0">
              <a:buNone/>
            </a:pPr>
            <a:r>
              <a:rPr lang="it-IT" sz="1800" dirty="0"/>
              <a:t>I diritti dei bambini sono tanti e tutti importanti: il diritto ad essere un bambino, a crescere in libertà, a non essere discriminato, ad essere rispettato, e tra i tanti diritti ce n’è uno che ci sta particolarmente a cuore. Il diritto </a:t>
            </a:r>
            <a:r>
              <a:rPr lang="it-IT" sz="1800" dirty="0" smtClean="0"/>
              <a:t>all’istruzione, che cerchiamo di portare avanti con cura e tanto amore.</a:t>
            </a:r>
          </a:p>
          <a:p>
            <a:pPr marL="0" indent="0">
              <a:buNone/>
            </a:pPr>
            <a:r>
              <a:rPr lang="it-IT" sz="1800" dirty="0" smtClean="0"/>
              <a:t>Quest’anno però vorrei soffermarmi su un diritto di cui vedo la necessità tra i bambini della nostra sezione; non so se questo diritto esiste, in caso lo invento, proprio come fanno i bambini: è il «Diritto a stare in pace». Al mattino, quando i bimbi arrivano in classe, un po’ stanchi e assonnati, un po’ tristi dopo essere stati lasciati dalla mamma, c’è chi non ha voglia di gettarsi nella mischia a giocare, ma preferirebbe avere un angolino tranquillo per riprendersi e, appunto, essere lasciato un po’ in pace, fuori dal frastuono. Ho pensato così di creare un piccolo cantuccio morbido, in penombra, socchiuso da una tenda, dove i bambini possano rilassarsi e recuperare le energie in vista della giornata scolastica. </a:t>
            </a:r>
            <a:endParaRPr lang="it-IT" sz="1800" dirty="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4" y="3897469"/>
            <a:ext cx="1855509" cy="299251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546" y="3897469"/>
            <a:ext cx="1973687" cy="296053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677" y="4094677"/>
            <a:ext cx="2763323" cy="2763323"/>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422" y="5230191"/>
            <a:ext cx="2645804" cy="1659790"/>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3093" y="4284933"/>
            <a:ext cx="2133634" cy="2573067"/>
          </a:xfrm>
          <a:prstGeom prst="rect">
            <a:avLst/>
          </a:prstGeom>
        </p:spPr>
      </p:pic>
    </p:spTree>
    <p:extLst>
      <p:ext uri="{BB962C8B-B14F-4D97-AF65-F5344CB8AC3E}">
        <p14:creationId xmlns:p14="http://schemas.microsoft.com/office/powerpoint/2010/main" val="259418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682579"/>
          </a:xfrm>
        </p:spPr>
        <p:txBody>
          <a:bodyPr>
            <a:normAutofit/>
          </a:bodyPr>
          <a:lstStyle/>
          <a:p>
            <a:pPr algn="ctr"/>
            <a:r>
              <a:rPr lang="it-IT" sz="4000" b="1" dirty="0">
                <a:solidFill>
                  <a:srgbClr val="FF0000"/>
                </a:solidFill>
                <a:latin typeface="Arial Nova Light" panose="020B0304020202020204" pitchFamily="34" charset="0"/>
              </a:rPr>
              <a:t>PROGETTO ORTO-GIARDINO</a:t>
            </a:r>
            <a:endParaRPr lang="it-IT" sz="4000" dirty="0"/>
          </a:p>
        </p:txBody>
      </p:sp>
      <p:sp>
        <p:nvSpPr>
          <p:cNvPr id="3" name="Segnaposto contenuto 2"/>
          <p:cNvSpPr>
            <a:spLocks noGrp="1"/>
          </p:cNvSpPr>
          <p:nvPr>
            <p:ph idx="1"/>
          </p:nvPr>
        </p:nvSpPr>
        <p:spPr>
          <a:xfrm>
            <a:off x="154546" y="682580"/>
            <a:ext cx="11912958" cy="1545465"/>
          </a:xfrm>
        </p:spPr>
        <p:txBody>
          <a:bodyPr>
            <a:normAutofit/>
          </a:bodyPr>
          <a:lstStyle/>
          <a:p>
            <a:pPr marL="0" indent="0">
              <a:buNone/>
            </a:pPr>
            <a:r>
              <a:rPr lang="it-IT" sz="2000" dirty="0" smtClean="0"/>
              <a:t>Per </a:t>
            </a:r>
            <a:r>
              <a:rPr lang="it-IT" sz="2000" dirty="0"/>
              <a:t>i bambini della scuola dell’infanzia la terra è un elemento quasi magico, tutto da esplorare, scavare, travasare, trasportare, mescolare… e rappresenta un’opportunità davvero speciale per spaziare attraverso innumerevoli esperienze che partendo dal proprio corpo giungono ad interessare tutto ciò che li circonda. </a:t>
            </a:r>
            <a:r>
              <a:rPr lang="it-IT" sz="2000" dirty="0" smtClean="0"/>
              <a:t>Con il «Progetto orto-giardino cercheremo di avvicinare </a:t>
            </a:r>
            <a:r>
              <a:rPr lang="it-IT" sz="2000" dirty="0"/>
              <a:t>fin da piccoli i bambini alla natura, ai suoi ritmi, ai suoi tempi, alle sue manifestazioni e consegnare loro un ambiente tutto da scoprire, esplorare, amare e rispettare.</a:t>
            </a:r>
          </a:p>
        </p:txBody>
      </p:sp>
      <p:pic>
        <p:nvPicPr>
          <p:cNvPr id="4" name="Immagine 3"/>
          <p:cNvPicPr>
            <a:picLocks noChangeAspect="1"/>
          </p:cNvPicPr>
          <p:nvPr/>
        </p:nvPicPr>
        <p:blipFill>
          <a:blip r:embed="rId2"/>
          <a:stretch>
            <a:fillRect/>
          </a:stretch>
        </p:blipFill>
        <p:spPr>
          <a:xfrm>
            <a:off x="0" y="5131839"/>
            <a:ext cx="2971136" cy="172616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136" y="4171145"/>
            <a:ext cx="3582473" cy="2686855"/>
          </a:xfrm>
          <a:prstGeom prst="rect">
            <a:avLst/>
          </a:prstGeom>
        </p:spPr>
      </p:pic>
      <p:pic>
        <p:nvPicPr>
          <p:cNvPr id="6" name="Immagine 5"/>
          <p:cNvPicPr>
            <a:picLocks noChangeAspect="1"/>
          </p:cNvPicPr>
          <p:nvPr/>
        </p:nvPicPr>
        <p:blipFill>
          <a:blip r:embed="rId4"/>
          <a:stretch>
            <a:fillRect/>
          </a:stretch>
        </p:blipFill>
        <p:spPr>
          <a:xfrm>
            <a:off x="6553609" y="5131839"/>
            <a:ext cx="5631340" cy="1670836"/>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545" y="2910624"/>
            <a:ext cx="2438400" cy="2161032"/>
          </a:xfrm>
          <a:prstGeom prst="rect">
            <a:avLst/>
          </a:prstGeom>
        </p:spPr>
      </p:pic>
    </p:spTree>
    <p:extLst>
      <p:ext uri="{BB962C8B-B14F-4D97-AF65-F5344CB8AC3E}">
        <p14:creationId xmlns:p14="http://schemas.microsoft.com/office/powerpoint/2010/main" val="82752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682579"/>
          </a:xfrm>
        </p:spPr>
        <p:txBody>
          <a:bodyPr>
            <a:normAutofit/>
          </a:bodyPr>
          <a:lstStyle/>
          <a:p>
            <a:pPr algn="ctr"/>
            <a:r>
              <a:rPr lang="it-IT" sz="4000" b="1" dirty="0">
                <a:solidFill>
                  <a:srgbClr val="FF0000"/>
                </a:solidFill>
                <a:latin typeface="Arial Nova Light" panose="020B0304020202020204" pitchFamily="34" charset="0"/>
              </a:rPr>
              <a:t>I RAPPORTI GENITORI-SCUOLA</a:t>
            </a:r>
            <a:endParaRPr lang="it-IT" sz="4000" dirty="0"/>
          </a:p>
        </p:txBody>
      </p:sp>
      <p:sp>
        <p:nvSpPr>
          <p:cNvPr id="3" name="Segnaposto contenuto 2"/>
          <p:cNvSpPr>
            <a:spLocks noGrp="1"/>
          </p:cNvSpPr>
          <p:nvPr>
            <p:ph idx="1"/>
          </p:nvPr>
        </p:nvSpPr>
        <p:spPr>
          <a:xfrm>
            <a:off x="0" y="682581"/>
            <a:ext cx="12192000" cy="2240924"/>
          </a:xfrm>
        </p:spPr>
        <p:txBody>
          <a:bodyPr>
            <a:normAutofit lnSpcReduction="10000"/>
          </a:bodyPr>
          <a:lstStyle/>
          <a:p>
            <a:pPr marL="0" indent="0">
              <a:buNone/>
            </a:pPr>
            <a:r>
              <a:rPr lang="it-IT" sz="2000" dirty="0"/>
              <a:t>L’emergenza sanitaria che si è determinata a seguito dell’epidemia da COVID-19 ha portato purtroppo alla diminuzione delle relazioni tra i genitori e la scuola, piccolo e meraviglioso mondo in cui vivono i vostri bambini. Per questo cercheremo in ogni modo di mantenere i contatti con voi, per documentare le attività dei vostri piccoli e farvi sentire vicini. </a:t>
            </a:r>
            <a:r>
              <a:rPr lang="it-IT" sz="2000" dirty="0" smtClean="0"/>
              <a:t>Con </a:t>
            </a:r>
            <a:r>
              <a:rPr lang="it-IT" sz="2000" dirty="0"/>
              <a:t>la lista broadcast e le chiavette USB vi terremo informati con documenti e immagini sulle nostre occupazioni. </a:t>
            </a:r>
            <a:endParaRPr lang="it-IT" sz="2000" dirty="0" smtClean="0"/>
          </a:p>
          <a:p>
            <a:pPr marL="0" indent="0">
              <a:buNone/>
            </a:pPr>
            <a:r>
              <a:rPr lang="it-IT" sz="2000" dirty="0" smtClean="0"/>
              <a:t>Le </a:t>
            </a:r>
            <a:r>
              <a:rPr lang="it-IT" sz="2000" dirty="0"/>
              <a:t>settimane antecedenti Natale programmeremo colloqui individuali dove parleremo dei progressi raggiunti dai vostri bambini e vi verranno consegnati i loro lavori. Naturalmente se qualcuno ha bisogno di avere un incontro con le insegnanti, per particolari motivi, si può prenotare in qualsiasi momento. </a:t>
            </a:r>
          </a:p>
          <a:p>
            <a:endParaRPr lang="it-IT" dirty="0"/>
          </a:p>
        </p:txBody>
      </p:sp>
      <p:pic>
        <p:nvPicPr>
          <p:cNvPr id="2050" name="Picture 2" descr="http://www.ic-agnesidesio.edu.it/wp-content/uploads/2015/01/nuovo-logo-comitato-26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957" y="4000500"/>
            <a:ext cx="2486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82" y="4824128"/>
            <a:ext cx="3127240" cy="1885967"/>
          </a:xfrm>
          <a:prstGeom prst="rect">
            <a:avLst/>
          </a:prstGeom>
        </p:spPr>
      </p:pic>
      <p:pic>
        <p:nvPicPr>
          <p:cNvPr id="5" name="Immagine 4"/>
          <p:cNvPicPr>
            <a:picLocks noChangeAspect="1"/>
          </p:cNvPicPr>
          <p:nvPr/>
        </p:nvPicPr>
        <p:blipFill>
          <a:blip r:embed="rId4"/>
          <a:stretch>
            <a:fillRect/>
          </a:stretch>
        </p:blipFill>
        <p:spPr>
          <a:xfrm>
            <a:off x="226006" y="3400022"/>
            <a:ext cx="2865951" cy="3457978"/>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468" y="4301544"/>
            <a:ext cx="2937257" cy="2408551"/>
          </a:xfrm>
          <a:prstGeom prst="rect">
            <a:avLst/>
          </a:prstGeom>
        </p:spPr>
      </p:pic>
    </p:spTree>
    <p:extLst>
      <p:ext uri="{BB962C8B-B14F-4D97-AF65-F5344CB8AC3E}">
        <p14:creationId xmlns:p14="http://schemas.microsoft.com/office/powerpoint/2010/main" val="310225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2750" y="1"/>
            <a:ext cx="4198512" cy="669700"/>
          </a:xfrm>
        </p:spPr>
        <p:txBody>
          <a:bodyPr>
            <a:normAutofit fontScale="90000"/>
          </a:bodyPr>
          <a:lstStyle/>
          <a:p>
            <a:pPr algn="ctr"/>
            <a:r>
              <a:rPr lang="it-IT" b="1" dirty="0" smtClean="0">
                <a:solidFill>
                  <a:srgbClr val="FF0000"/>
                </a:solidFill>
              </a:rPr>
              <a:t>PREMESSA</a:t>
            </a:r>
            <a:endParaRPr lang="it-IT" b="1" dirty="0">
              <a:solidFill>
                <a:srgbClr val="FF0000"/>
              </a:solidFill>
            </a:endParaRPr>
          </a:p>
        </p:txBody>
      </p:sp>
      <p:sp>
        <p:nvSpPr>
          <p:cNvPr id="3" name="Segnaposto contenuto 2"/>
          <p:cNvSpPr>
            <a:spLocks noGrp="1"/>
          </p:cNvSpPr>
          <p:nvPr>
            <p:ph idx="1"/>
          </p:nvPr>
        </p:nvSpPr>
        <p:spPr>
          <a:xfrm>
            <a:off x="347730" y="553792"/>
            <a:ext cx="11844269" cy="4384877"/>
          </a:xfrm>
        </p:spPr>
        <p:txBody>
          <a:bodyPr>
            <a:normAutofit fontScale="25000" lnSpcReduction="20000"/>
          </a:bodyPr>
          <a:lstStyle/>
          <a:p>
            <a:r>
              <a:rPr lang="it-IT" sz="6400" dirty="0"/>
              <a:t>La scuola </a:t>
            </a:r>
            <a:r>
              <a:rPr lang="it-IT" sz="6400" dirty="0" smtClean="0"/>
              <a:t>dell’infanzia «Maria Assunta» offre un servizio educativo </a:t>
            </a:r>
            <a:r>
              <a:rPr lang="it-IT" sz="6400" dirty="0"/>
              <a:t>e sociale ispirato dai principi cristiani e rivolto a tutti i bambini d’età compresa fra i 3 e i 6 anni.</a:t>
            </a:r>
            <a:br>
              <a:rPr lang="it-IT" sz="6400" dirty="0"/>
            </a:br>
            <a:r>
              <a:rPr lang="it-IT" sz="6400" dirty="0"/>
              <a:t>E’ un ambiente pensato per permettere ai bambini di esplorare, conoscere, scoprire ed inventare, attraverso la partecipazione attiva nel gioco e in esperienze didattiche create per loro</a:t>
            </a:r>
            <a:r>
              <a:rPr lang="it-IT" sz="6400" dirty="0" smtClean="0"/>
              <a:t>. Tutto questo per:</a:t>
            </a:r>
          </a:p>
          <a:p>
            <a:r>
              <a:rPr lang="it-IT" sz="6400" dirty="0"/>
              <a:t>Consolidare </a:t>
            </a:r>
            <a:r>
              <a:rPr lang="it-IT" sz="6400" dirty="0" smtClean="0"/>
              <a:t>l’identità, per </a:t>
            </a:r>
            <a:r>
              <a:rPr lang="it-IT" sz="6400" dirty="0"/>
              <a:t>imparare a stare bene e a sentirsi sicuri nell’affrontare nuove esperienze in un ambiente sociale allargato. Imparare a conoscersi e a sentirsi riconosciuti come persona unica e </a:t>
            </a:r>
            <a:r>
              <a:rPr lang="it-IT" sz="6400" dirty="0" smtClean="0"/>
              <a:t>irripetibile.</a:t>
            </a:r>
            <a:endParaRPr lang="it-IT" sz="6400" dirty="0"/>
          </a:p>
          <a:p>
            <a:pPr fontAlgn="base"/>
            <a:r>
              <a:rPr lang="it-IT" sz="6400" dirty="0"/>
              <a:t>Sviluppare </a:t>
            </a:r>
            <a:r>
              <a:rPr lang="it-IT" sz="6400" dirty="0" smtClean="0"/>
              <a:t>l’autonomia, cioè acquisire </a:t>
            </a:r>
            <a:r>
              <a:rPr lang="it-IT" sz="6400" dirty="0"/>
              <a:t>la capacità d’interpretare e governare il proprio corpo; partecipare alle attività nei diversi contesti; avere fiducia in sé e fidarsi degli altri; realizzare le proprie attività senza scoraggiarsi; provare piacere nel fare da sé e sapere chiedere aiuto; esprimere con diversi linguaggi i sentimenti e le emozioni; esplorare la realtà e comprendere le regole di vita quotidiana; partecipare alle negoziazioni e alle decisioni motivando le proprie opinioni, le proprie scelte e i propri comportamenti; assumere atteggiamenti sempre più </a:t>
            </a:r>
            <a:r>
              <a:rPr lang="it-IT" sz="6400" dirty="0" smtClean="0"/>
              <a:t>responsabili.</a:t>
            </a:r>
            <a:endParaRPr lang="it-IT" sz="6400" dirty="0"/>
          </a:p>
          <a:p>
            <a:r>
              <a:rPr lang="it-IT" sz="6400" dirty="0"/>
              <a:t>Acquisire </a:t>
            </a:r>
            <a:r>
              <a:rPr lang="it-IT" sz="6400" dirty="0" smtClean="0"/>
              <a:t>competenze: imparare </a:t>
            </a:r>
            <a:r>
              <a:rPr lang="it-IT" sz="6400" dirty="0"/>
              <a:t>a riflettere sull’esperienza attraverso l’esplorazione, l’osservazione e l’esercizio al confronto. Descrivere la propria esperienza e tradurla in tracce personali e condivise, rievocando, narrando e rappresentando fatti significativi; sviluppare l’attitudine a far domande</a:t>
            </a:r>
            <a:r>
              <a:rPr lang="it-IT" sz="6400" dirty="0" smtClean="0"/>
              <a:t>, e a riflettere.</a:t>
            </a:r>
            <a:endParaRPr lang="it-IT" sz="6400" dirty="0"/>
          </a:p>
          <a:p>
            <a:r>
              <a:rPr lang="it-IT" sz="6400" dirty="0"/>
              <a:t>Vivere le prime esperienze di </a:t>
            </a:r>
            <a:r>
              <a:rPr lang="it-IT" sz="6400" dirty="0" smtClean="0"/>
              <a:t>cittadinanza</a:t>
            </a:r>
            <a:r>
              <a:rPr lang="it-IT" sz="6400" dirty="0"/>
              <a:t>,</a:t>
            </a:r>
            <a:r>
              <a:rPr lang="it-IT" sz="6400" dirty="0" smtClean="0"/>
              <a:t> </a:t>
            </a:r>
            <a:r>
              <a:rPr lang="it-IT" sz="6400" dirty="0"/>
              <a:t>scoprire gli altri, i loro bisogni e la necessità di gestire i contrasti attraverso regole condivise, che si definiscono attraverso le relazioni, il dialogo, l’espressione del proprio pensiero, l’attenzione al punto di vista dell’altro, il primo riconoscimento dei diritti e dei </a:t>
            </a:r>
            <a:r>
              <a:rPr lang="it-IT" sz="6400" dirty="0" smtClean="0"/>
              <a:t>doveri.</a:t>
            </a:r>
          </a:p>
          <a:p>
            <a:pPr marL="0" indent="0">
              <a:buNone/>
            </a:pPr>
            <a:r>
              <a:rPr lang="it-IT" sz="6400" dirty="0"/>
              <a:t>Alla luce di tale contesto, si inserisce il piano di lavoro annuale, un documento di importanza fondamentale, in quanto contiene la pianificazione dell’azione didattica di tutto l’anno scolastico. Esso sarà inviato via mail, così ogni genitore potrà consultarlo, in modo da seguire il percorso didattico del bambino.</a:t>
            </a:r>
          </a:p>
          <a:p>
            <a:endParaRPr lang="it-IT" sz="3500" dirty="0"/>
          </a:p>
          <a:p>
            <a:pPr marL="0" indent="0">
              <a:buNone/>
            </a:pPr>
            <a:r>
              <a:rPr lang="it-IT" sz="2000" dirty="0" smtClean="0"/>
              <a:t/>
            </a:r>
            <a:br>
              <a:rPr lang="it-IT" sz="2000" dirty="0" smtClean="0"/>
            </a:br>
            <a:endParaRPr lang="it-IT" sz="2000" dirty="0"/>
          </a:p>
          <a:p>
            <a:endParaRPr lang="it-IT" sz="2000" dirty="0"/>
          </a:p>
          <a:p>
            <a:endParaRPr lang="it-IT" dirty="0"/>
          </a:p>
        </p:txBody>
      </p:sp>
      <p:pic>
        <p:nvPicPr>
          <p:cNvPr id="4" name="Immagine 3"/>
          <p:cNvPicPr>
            <a:picLocks noChangeAspect="1"/>
          </p:cNvPicPr>
          <p:nvPr/>
        </p:nvPicPr>
        <p:blipFill>
          <a:blip r:embed="rId2"/>
          <a:stretch>
            <a:fillRect/>
          </a:stretch>
        </p:blipFill>
        <p:spPr>
          <a:xfrm>
            <a:off x="656822" y="5101120"/>
            <a:ext cx="1764405" cy="158567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724" y="5038123"/>
            <a:ext cx="3000777" cy="1600414"/>
          </a:xfrm>
          <a:prstGeom prst="rect">
            <a:avLst/>
          </a:prstGeom>
        </p:spPr>
      </p:pic>
      <p:pic>
        <p:nvPicPr>
          <p:cNvPr id="7" name="Immagine 6"/>
          <p:cNvPicPr>
            <a:picLocks noChangeAspect="1"/>
          </p:cNvPicPr>
          <p:nvPr/>
        </p:nvPicPr>
        <p:blipFill>
          <a:blip r:embed="rId4"/>
          <a:stretch>
            <a:fillRect/>
          </a:stretch>
        </p:blipFill>
        <p:spPr>
          <a:xfrm>
            <a:off x="3994140" y="5038123"/>
            <a:ext cx="2855731" cy="1648669"/>
          </a:xfrm>
          <a:prstGeom prst="rect">
            <a:avLst/>
          </a:prstGeom>
        </p:spPr>
      </p:pic>
    </p:spTree>
    <p:extLst>
      <p:ext uri="{BB962C8B-B14F-4D97-AF65-F5344CB8AC3E}">
        <p14:creationId xmlns:p14="http://schemas.microsoft.com/office/powerpoint/2010/main" val="67295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62" y="0"/>
            <a:ext cx="10212946" cy="553792"/>
          </a:xfrm>
        </p:spPr>
        <p:txBody>
          <a:bodyPr>
            <a:normAutofit fontScale="90000"/>
          </a:bodyPr>
          <a:lstStyle/>
          <a:p>
            <a:pPr algn="ctr"/>
            <a:r>
              <a:rPr lang="it-IT" b="1" dirty="0" smtClean="0">
                <a:solidFill>
                  <a:srgbClr val="FF0000"/>
                </a:solidFill>
              </a:rPr>
              <a:t>ANALISI DELLA SEZIONE</a:t>
            </a:r>
            <a:endParaRPr lang="it-IT" b="1" dirty="0">
              <a:solidFill>
                <a:srgbClr val="FF0000"/>
              </a:solidFill>
            </a:endParaRPr>
          </a:p>
        </p:txBody>
      </p:sp>
      <p:sp>
        <p:nvSpPr>
          <p:cNvPr id="3" name="Segnaposto contenuto 2"/>
          <p:cNvSpPr>
            <a:spLocks noGrp="1"/>
          </p:cNvSpPr>
          <p:nvPr>
            <p:ph idx="1"/>
          </p:nvPr>
        </p:nvSpPr>
        <p:spPr>
          <a:xfrm>
            <a:off x="0" y="553793"/>
            <a:ext cx="12192000" cy="3464416"/>
          </a:xfrm>
        </p:spPr>
        <p:txBody>
          <a:bodyPr>
            <a:normAutofit/>
          </a:bodyPr>
          <a:lstStyle/>
          <a:p>
            <a:r>
              <a:rPr lang="it-IT" sz="1800" dirty="0" smtClean="0"/>
              <a:t>La nostra sezione è composta da 19 bambini, 11 maschi e 8 femmine. Dodici fanno parte dei Girasoli, quindi il gruppo dei grandi e 7 fanno parte dei Tulipani, i mezzani. </a:t>
            </a:r>
            <a:r>
              <a:rPr lang="it-IT" sz="1800" dirty="0"/>
              <a:t>Per uniformare le due sezioni, i </a:t>
            </a:r>
            <a:r>
              <a:rPr lang="it-IT" sz="1800" dirty="0" smtClean="0"/>
              <a:t>Tulipani </a:t>
            </a:r>
            <a:r>
              <a:rPr lang="it-IT" sz="1800" dirty="0"/>
              <a:t>sono stati divisi a malincuore: metà sono con i </a:t>
            </a:r>
            <a:r>
              <a:rPr lang="it-IT" sz="1800" dirty="0" smtClean="0"/>
              <a:t>Girasoli </a:t>
            </a:r>
            <a:r>
              <a:rPr lang="it-IT" sz="1800" dirty="0"/>
              <a:t>e metà </a:t>
            </a:r>
            <a:r>
              <a:rPr lang="it-IT" sz="1800" dirty="0" smtClean="0"/>
              <a:t>sono con le Margherite (i </a:t>
            </a:r>
            <a:r>
              <a:rPr lang="it-IT" sz="1800" dirty="0"/>
              <a:t>bambini di tre </a:t>
            </a:r>
            <a:r>
              <a:rPr lang="it-IT" sz="1800" dirty="0" smtClean="0"/>
              <a:t>anni); questo </a:t>
            </a:r>
            <a:r>
              <a:rPr lang="it-IT" sz="1800" dirty="0"/>
              <a:t>anche per migliorare la didattica e per dare a </a:t>
            </a:r>
            <a:r>
              <a:rPr lang="it-IT" sz="1800" dirty="0" smtClean="0"/>
              <a:t>noi insegnanti la </a:t>
            </a:r>
            <a:r>
              <a:rPr lang="it-IT" sz="1800" dirty="0"/>
              <a:t>capacità di seguirli meglio. In quest’anno scolastico si sono aggiunti alla nostra sezione tre bambini </a:t>
            </a:r>
            <a:r>
              <a:rPr lang="it-IT" sz="1800" dirty="0" smtClean="0"/>
              <a:t>nuovi.</a:t>
            </a:r>
          </a:p>
          <a:p>
            <a:r>
              <a:rPr lang="it-IT" sz="1800" dirty="0" smtClean="0"/>
              <a:t>L’insegnante di sezione è Rossella </a:t>
            </a:r>
            <a:r>
              <a:rPr lang="it-IT" sz="1800" dirty="0" err="1" smtClean="0"/>
              <a:t>Bregoli</a:t>
            </a:r>
            <a:r>
              <a:rPr lang="it-IT" sz="1800" dirty="0" smtClean="0"/>
              <a:t>, affiancata due giorni a settimana da Emanuela </a:t>
            </a:r>
            <a:r>
              <a:rPr lang="it-IT" sz="1800" dirty="0" err="1" smtClean="0"/>
              <a:t>Marku</a:t>
            </a:r>
            <a:r>
              <a:rPr lang="it-IT" sz="1800" dirty="0" smtClean="0"/>
              <a:t>.</a:t>
            </a:r>
          </a:p>
          <a:p>
            <a:r>
              <a:rPr lang="it-IT" sz="1800" dirty="0"/>
              <a:t>La progettazione e l’organizzazione </a:t>
            </a:r>
            <a:r>
              <a:rPr lang="it-IT" sz="1800" dirty="0" smtClean="0"/>
              <a:t>dell’ambiente </a:t>
            </a:r>
            <a:r>
              <a:rPr lang="it-IT" sz="1800" dirty="0"/>
              <a:t>costituiscono un aspetto fondamentale dell’azione educativa</a:t>
            </a:r>
            <a:r>
              <a:rPr lang="it-IT" sz="1800" dirty="0" smtClean="0"/>
              <a:t>. L’ambiente </a:t>
            </a:r>
            <a:r>
              <a:rPr lang="it-IT" sz="1800" dirty="0"/>
              <a:t>della scuola è il luogo in cui avvengono i rapporti </a:t>
            </a:r>
            <a:r>
              <a:rPr lang="it-IT" sz="1800" dirty="0" smtClean="0"/>
              <a:t>educativi, le caratteristiche </a:t>
            </a:r>
            <a:r>
              <a:rPr lang="it-IT" sz="1800" dirty="0"/>
              <a:t>educative e formative, lo spazio degli affetti, dove ciò che conta è come ci si sente al suo interno, dove si sviluppano vissuti, memorie, affetti, attraverso i quali il bambino sperimenta e costruisce la sua identità. Nello spazio si cresce e si educa</a:t>
            </a:r>
            <a:r>
              <a:rPr lang="it-IT" sz="1800" dirty="0" smtClean="0"/>
              <a:t>.</a:t>
            </a:r>
          </a:p>
          <a:p>
            <a:r>
              <a:rPr lang="it-IT" sz="1800" dirty="0"/>
              <a:t>La giornata prevede alcuni momenti definiti di </a:t>
            </a:r>
            <a:r>
              <a:rPr lang="it-IT" sz="1800" dirty="0" smtClean="0"/>
              <a:t>routine: </a:t>
            </a:r>
            <a:r>
              <a:rPr lang="it-IT" sz="1800" dirty="0"/>
              <a:t>accoglienza, </a:t>
            </a:r>
            <a:r>
              <a:rPr lang="it-IT" sz="1800" dirty="0" smtClean="0"/>
              <a:t>igiene, appello, attività, gioco libero, </a:t>
            </a:r>
            <a:r>
              <a:rPr lang="it-IT" sz="1800" dirty="0"/>
              <a:t>pranzo, sonno e relax, saluto e ricongiungimento con il </a:t>
            </a:r>
            <a:r>
              <a:rPr lang="it-IT" sz="1800" dirty="0" smtClean="0"/>
              <a:t>genitore, </a:t>
            </a:r>
            <a:r>
              <a:rPr lang="it-IT" sz="1800" dirty="0"/>
              <a:t>che si ripetono quotidianamente e che scandiscono il ritmo garantendo al bambino sicurezza e serenità.</a:t>
            </a:r>
            <a:endParaRPr lang="it-IT" sz="1800" dirty="0" smtClean="0"/>
          </a:p>
          <a:p>
            <a:endParaRPr lang="it-IT" sz="1800" dirty="0"/>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94" y="4070374"/>
            <a:ext cx="2080336" cy="278017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444" y="4018209"/>
            <a:ext cx="3342067" cy="275720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3912" y="4124485"/>
            <a:ext cx="2544651" cy="2544651"/>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325" y="4572001"/>
            <a:ext cx="3199664" cy="1944240"/>
          </a:xfrm>
          <a:prstGeom prst="rect">
            <a:avLst/>
          </a:prstGeom>
        </p:spPr>
      </p:pic>
    </p:spTree>
    <p:extLst>
      <p:ext uri="{BB962C8B-B14F-4D97-AF65-F5344CB8AC3E}">
        <p14:creationId xmlns:p14="http://schemas.microsoft.com/office/powerpoint/2010/main" val="58721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405056" cy="528033"/>
          </a:xfrm>
        </p:spPr>
        <p:txBody>
          <a:bodyPr>
            <a:normAutofit fontScale="90000"/>
          </a:bodyPr>
          <a:lstStyle/>
          <a:p>
            <a:pPr algn="ctr"/>
            <a:r>
              <a:rPr lang="it-IT" b="1" dirty="0" smtClean="0">
                <a:solidFill>
                  <a:srgbClr val="FF0000"/>
                </a:solidFill>
              </a:rPr>
              <a:t>ACCOGLIENZA E INSERIMENTO</a:t>
            </a:r>
            <a:endParaRPr lang="it-IT" b="1" dirty="0">
              <a:solidFill>
                <a:srgbClr val="FF0000"/>
              </a:solidFill>
            </a:endParaRPr>
          </a:p>
        </p:txBody>
      </p:sp>
      <p:sp>
        <p:nvSpPr>
          <p:cNvPr id="3" name="Segnaposto contenuto 2"/>
          <p:cNvSpPr>
            <a:spLocks noGrp="1"/>
          </p:cNvSpPr>
          <p:nvPr>
            <p:ph idx="1"/>
          </p:nvPr>
        </p:nvSpPr>
        <p:spPr>
          <a:xfrm>
            <a:off x="0" y="618186"/>
            <a:ext cx="12041746" cy="1883565"/>
          </a:xfrm>
        </p:spPr>
        <p:txBody>
          <a:bodyPr>
            <a:normAutofit/>
          </a:bodyPr>
          <a:lstStyle/>
          <a:p>
            <a:pPr marL="0" indent="0">
              <a:buNone/>
            </a:pPr>
            <a:r>
              <a:rPr lang="it-IT" sz="2000" dirty="0" smtClean="0"/>
              <a:t>Anche se i bambini della nostra sezione hanno 4 e 5 anni e non necessitano di inserimento, quando tornano a settembre hanno bisogno di percepire attorno un clima positivo e accogliente per consentire loro di riadattarsi alla realtà scolastica. Perciò la scuola dell’Infanzia «Maria Assunta» offre un ambiente ospitale, sereno e gioioso. Il ritorno a scuola è sempre molto importante: per i bambini che provengono da altre realtà è tutto nuovo e diverso, per i nostri invece è rivedere i compagni di classe e ricominciare l’avventura. Per tutti è un’emozione: l’emozione di stare insieme, di imparare cose belle, di riscoprire l’amicizia.</a:t>
            </a:r>
            <a:endParaRPr lang="it-IT" sz="2000" dirty="0"/>
          </a:p>
        </p:txBody>
      </p:sp>
      <p:pic>
        <p:nvPicPr>
          <p:cNvPr id="5" name="Immagine 4"/>
          <p:cNvPicPr>
            <a:picLocks noChangeAspect="1"/>
          </p:cNvPicPr>
          <p:nvPr/>
        </p:nvPicPr>
        <p:blipFill>
          <a:blip r:embed="rId2"/>
          <a:stretch>
            <a:fillRect/>
          </a:stretch>
        </p:blipFill>
        <p:spPr>
          <a:xfrm>
            <a:off x="8873543" y="2688233"/>
            <a:ext cx="2975021" cy="1870888"/>
          </a:xfrm>
          <a:prstGeom prst="rect">
            <a:avLst/>
          </a:prstGeom>
        </p:spPr>
      </p:pic>
      <p:pic>
        <p:nvPicPr>
          <p:cNvPr id="6" name="Immagine 5"/>
          <p:cNvPicPr>
            <a:picLocks noChangeAspect="1"/>
          </p:cNvPicPr>
          <p:nvPr/>
        </p:nvPicPr>
        <p:blipFill>
          <a:blip r:embed="rId3"/>
          <a:stretch>
            <a:fillRect/>
          </a:stretch>
        </p:blipFill>
        <p:spPr>
          <a:xfrm>
            <a:off x="8674448" y="4675157"/>
            <a:ext cx="2916538" cy="2078452"/>
          </a:xfrm>
          <a:prstGeom prst="rect">
            <a:avLst/>
          </a:prstGeom>
        </p:spPr>
      </p:pic>
      <p:pic>
        <p:nvPicPr>
          <p:cNvPr id="7" name="Immagine 6"/>
          <p:cNvPicPr>
            <a:picLocks noChangeAspect="1"/>
          </p:cNvPicPr>
          <p:nvPr/>
        </p:nvPicPr>
        <p:blipFill>
          <a:blip r:embed="rId4"/>
          <a:stretch>
            <a:fillRect/>
          </a:stretch>
        </p:blipFill>
        <p:spPr>
          <a:xfrm>
            <a:off x="0" y="4787692"/>
            <a:ext cx="3759159" cy="2070308"/>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060" y="3160395"/>
            <a:ext cx="4421603" cy="2487152"/>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67" y="2564184"/>
            <a:ext cx="3601792" cy="2161075"/>
          </a:xfrm>
          <a:prstGeom prst="rect">
            <a:avLst/>
          </a:prstGeom>
        </p:spPr>
      </p:pic>
    </p:spTree>
    <p:extLst>
      <p:ext uri="{BB962C8B-B14F-4D97-AF65-F5344CB8AC3E}">
        <p14:creationId xmlns:p14="http://schemas.microsoft.com/office/powerpoint/2010/main" val="22179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43944"/>
          </a:xfrm>
        </p:spPr>
        <p:txBody>
          <a:bodyPr>
            <a:normAutofit fontScale="90000"/>
          </a:bodyPr>
          <a:lstStyle/>
          <a:p>
            <a:pPr algn="ctr"/>
            <a:r>
              <a:rPr lang="it-IT" b="1" dirty="0" smtClean="0">
                <a:solidFill>
                  <a:srgbClr val="FF0000"/>
                </a:solidFill>
              </a:rPr>
              <a:t>PROGETTO DIDATTICO</a:t>
            </a:r>
            <a:endParaRPr lang="it-IT" b="1" dirty="0">
              <a:solidFill>
                <a:srgbClr val="FF0000"/>
              </a:solidFill>
            </a:endParaRPr>
          </a:p>
        </p:txBody>
      </p:sp>
      <p:sp>
        <p:nvSpPr>
          <p:cNvPr id="4" name="Segnaposto contenuto 3"/>
          <p:cNvSpPr>
            <a:spLocks noGrp="1"/>
          </p:cNvSpPr>
          <p:nvPr>
            <p:ph idx="1"/>
          </p:nvPr>
        </p:nvSpPr>
        <p:spPr>
          <a:xfrm>
            <a:off x="0" y="643945"/>
            <a:ext cx="12067503" cy="3058529"/>
          </a:xfrm>
        </p:spPr>
        <p:txBody>
          <a:bodyPr>
            <a:normAutofit fontScale="92500" lnSpcReduction="10000"/>
          </a:bodyPr>
          <a:lstStyle/>
          <a:p>
            <a:pPr marL="0" indent="0">
              <a:buNone/>
            </a:pPr>
            <a:r>
              <a:rPr lang="it-IT" sz="1800" dirty="0" smtClean="0"/>
              <a:t>La scuola, come sottolineano le indicazioni nazionali, ha un compito importante: creare i nuovi cittadini del mondo capaci di autonomia, partecipazione, condivisione. Questo presupposto illustrerà il percorso didattico di quest’anno e si svilupperà partendo dal bambino per andare verso il mondo che lo circonda, nella convinzione che la conoscenza di sé porti verso l’altro e poi verso il territorio vicino e lontano. </a:t>
            </a:r>
          </a:p>
          <a:p>
            <a:pPr marL="0" indent="0">
              <a:buNone/>
            </a:pPr>
            <a:r>
              <a:rPr lang="it-IT" sz="4000" dirty="0" smtClean="0"/>
              <a:t>Il tema di quest’anno è: </a:t>
            </a:r>
            <a:r>
              <a:rPr lang="it-IT" sz="4400" b="1" dirty="0" smtClean="0">
                <a:solidFill>
                  <a:srgbClr val="FF0066"/>
                </a:solidFill>
                <a:latin typeface="Harrington" panose="04040505050A02020702" pitchFamily="82" charset="0"/>
              </a:rPr>
              <a:t>LA BELLEZZA</a:t>
            </a:r>
          </a:p>
          <a:p>
            <a:r>
              <a:rPr lang="it-IT" sz="1800" b="1" dirty="0" smtClean="0"/>
              <a:t>La </a:t>
            </a:r>
            <a:r>
              <a:rPr lang="it-IT" sz="1800" b="1" dirty="0"/>
              <a:t>bellezza dei rapporti umani</a:t>
            </a:r>
            <a:r>
              <a:rPr lang="it-IT" sz="1800" b="1" dirty="0" smtClean="0"/>
              <a:t>:</a:t>
            </a:r>
            <a:r>
              <a:rPr lang="it-IT" sz="1800" dirty="0" smtClean="0"/>
              <a:t> </a:t>
            </a:r>
            <a:r>
              <a:rPr lang="it-IT" sz="1800" dirty="0"/>
              <a:t>La bellezza </a:t>
            </a:r>
            <a:r>
              <a:rPr lang="it-IT" sz="1800" dirty="0" smtClean="0"/>
              <a:t>dell’amicizia; </a:t>
            </a:r>
            <a:r>
              <a:rPr lang="it-IT" sz="1800" dirty="0"/>
              <a:t>L</a:t>
            </a:r>
            <a:r>
              <a:rPr lang="it-IT" sz="1800" dirty="0" smtClean="0"/>
              <a:t>e </a:t>
            </a:r>
            <a:r>
              <a:rPr lang="it-IT" sz="1800" dirty="0"/>
              <a:t>parole </a:t>
            </a:r>
            <a:r>
              <a:rPr lang="it-IT" sz="1800" dirty="0" smtClean="0"/>
              <a:t>gentili; I </a:t>
            </a:r>
            <a:r>
              <a:rPr lang="it-IT" sz="1800" dirty="0"/>
              <a:t>gesti che ci rendono più </a:t>
            </a:r>
            <a:r>
              <a:rPr lang="it-IT" sz="1800" dirty="0" smtClean="0"/>
              <a:t>belli; </a:t>
            </a:r>
            <a:r>
              <a:rPr lang="it-IT" sz="1800" dirty="0"/>
              <a:t>La bellezza di un </a:t>
            </a:r>
            <a:r>
              <a:rPr lang="it-IT" sz="1800" dirty="0" smtClean="0"/>
              <a:t>abbraccio; Libro</a:t>
            </a:r>
            <a:r>
              <a:rPr lang="it-IT" sz="1800" dirty="0"/>
              <a:t>: Pezzettino (perché tutti noi siamo un insieme di tanti pezzettini</a:t>
            </a:r>
            <a:r>
              <a:rPr lang="it-IT" sz="1800" dirty="0" smtClean="0"/>
              <a:t>).</a:t>
            </a:r>
          </a:p>
          <a:p>
            <a:r>
              <a:rPr lang="it-IT" sz="1800" b="1" dirty="0" smtClean="0"/>
              <a:t>La </a:t>
            </a:r>
            <a:r>
              <a:rPr lang="it-IT" sz="1800" b="1" dirty="0"/>
              <a:t>bellezza della </a:t>
            </a:r>
            <a:r>
              <a:rPr lang="it-IT" sz="1800" b="1" dirty="0" smtClean="0"/>
              <a:t>natura:</a:t>
            </a:r>
            <a:r>
              <a:rPr lang="it-IT" sz="1800" dirty="0" smtClean="0"/>
              <a:t> </a:t>
            </a:r>
            <a:r>
              <a:rPr lang="it-IT" sz="1800" dirty="0"/>
              <a:t>L’importanza dell’acqua: La storia di </a:t>
            </a:r>
            <a:r>
              <a:rPr lang="it-IT" sz="1800" dirty="0" smtClean="0"/>
              <a:t>Gocciolina; </a:t>
            </a:r>
            <a:r>
              <a:rPr lang="it-IT" sz="1800" dirty="0"/>
              <a:t>La bellezza della natura e di tutto ciò che ci offre: animali, piante, fiori, nutrimenti, stagioni</a:t>
            </a:r>
            <a:r>
              <a:rPr lang="it-IT" sz="1800" dirty="0" smtClean="0"/>
              <a:t>… </a:t>
            </a:r>
            <a:r>
              <a:rPr lang="it-IT" sz="1800" dirty="0"/>
              <a:t>Libro: Storia di una gabbianella e del gatto che le insegnò a volare (Luis Sepulveda) da leggere, commentare e disegnare ciò che si è </a:t>
            </a:r>
            <a:r>
              <a:rPr lang="it-IT" sz="1800" dirty="0" smtClean="0"/>
              <a:t>compreso; </a:t>
            </a:r>
            <a:r>
              <a:rPr lang="it-IT" sz="1800" dirty="0"/>
              <a:t>La bellezza del corpo umano: i cinque </a:t>
            </a:r>
            <a:r>
              <a:rPr lang="it-IT" sz="1800" dirty="0" smtClean="0"/>
              <a:t>sensi; </a:t>
            </a:r>
            <a:r>
              <a:rPr lang="it-IT" sz="1800" dirty="0"/>
              <a:t>La bellezza di crescere: il tempo che passa (da quando nacqui a oggi</a:t>
            </a:r>
            <a:r>
              <a:rPr lang="it-IT" sz="1800" dirty="0" smtClean="0"/>
              <a:t>).</a:t>
            </a:r>
            <a:endParaRPr lang="it-IT" sz="1800" dirty="0"/>
          </a:p>
          <a:p>
            <a:endParaRPr lang="it-IT" sz="1800" dirty="0"/>
          </a:p>
          <a:p>
            <a:pPr marL="0" indent="0">
              <a:buNone/>
            </a:pPr>
            <a:endParaRPr lang="it-IT" sz="1800" b="1"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72411"/>
            <a:ext cx="2685589" cy="2685589"/>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7137" y="5278207"/>
            <a:ext cx="2800253" cy="1575142"/>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7137" y="3790907"/>
            <a:ext cx="2637725" cy="1384441"/>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2487" y="4726865"/>
            <a:ext cx="2639513" cy="1979635"/>
          </a:xfrm>
          <a:prstGeom prst="rect">
            <a:avLst/>
          </a:prstGeom>
        </p:spPr>
      </p:pic>
      <p:pic>
        <p:nvPicPr>
          <p:cNvPr id="11" name="Immagine 10"/>
          <p:cNvPicPr>
            <a:picLocks noChangeAspect="1"/>
          </p:cNvPicPr>
          <p:nvPr/>
        </p:nvPicPr>
        <p:blipFill>
          <a:blip r:embed="rId6"/>
          <a:stretch>
            <a:fillRect/>
          </a:stretch>
        </p:blipFill>
        <p:spPr>
          <a:xfrm>
            <a:off x="6879811" y="5175348"/>
            <a:ext cx="2478263" cy="1627789"/>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596" y="3702474"/>
            <a:ext cx="2363599" cy="1575733"/>
          </a:xfrm>
          <a:prstGeom prst="rect">
            <a:avLst/>
          </a:prstGeom>
        </p:spPr>
      </p:pic>
    </p:spTree>
    <p:extLst>
      <p:ext uri="{BB962C8B-B14F-4D97-AF65-F5344CB8AC3E}">
        <p14:creationId xmlns:p14="http://schemas.microsoft.com/office/powerpoint/2010/main" val="200113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
            <a:ext cx="12192001" cy="721216"/>
          </a:xfrm>
        </p:spPr>
        <p:txBody>
          <a:bodyPr>
            <a:normAutofit/>
          </a:bodyPr>
          <a:lstStyle/>
          <a:p>
            <a:pPr algn="ctr"/>
            <a:r>
              <a:rPr lang="it-IT" sz="4000" b="1" dirty="0">
                <a:solidFill>
                  <a:srgbClr val="FF0000"/>
                </a:solidFill>
              </a:rPr>
              <a:t>PROGETTO </a:t>
            </a:r>
            <a:r>
              <a:rPr lang="it-IT" sz="4000" b="1" dirty="0" smtClean="0">
                <a:solidFill>
                  <a:srgbClr val="FF0000"/>
                </a:solidFill>
              </a:rPr>
              <a:t>DI LETTO-SCRITTURA</a:t>
            </a:r>
            <a:endParaRPr lang="it-IT" sz="4000" dirty="0"/>
          </a:p>
        </p:txBody>
      </p:sp>
      <p:sp>
        <p:nvSpPr>
          <p:cNvPr id="3" name="Segnaposto contenuto 2"/>
          <p:cNvSpPr>
            <a:spLocks noGrp="1"/>
          </p:cNvSpPr>
          <p:nvPr>
            <p:ph idx="1"/>
          </p:nvPr>
        </p:nvSpPr>
        <p:spPr>
          <a:xfrm>
            <a:off x="1" y="579549"/>
            <a:ext cx="12192000" cy="3657600"/>
          </a:xfrm>
        </p:spPr>
        <p:txBody>
          <a:bodyPr>
            <a:normAutofit lnSpcReduction="10000"/>
          </a:bodyPr>
          <a:lstStyle/>
          <a:p>
            <a:pPr marL="0" indent="0">
              <a:buNone/>
            </a:pPr>
            <a:r>
              <a:rPr lang="it-IT" sz="2000" dirty="0" smtClean="0"/>
              <a:t>Questo </a:t>
            </a:r>
            <a:r>
              <a:rPr lang="it-IT" sz="2000" dirty="0"/>
              <a:t>progetto nasce dal desiderio di accompagnare il bambino dell'ultimo anno della scuola dell'infanzia alla scoperta del codice scritto.</a:t>
            </a:r>
          </a:p>
          <a:p>
            <a:pPr marL="0" indent="0">
              <a:buNone/>
            </a:pPr>
            <a:r>
              <a:rPr lang="it-IT" sz="2000" dirty="0"/>
              <a:t>Vogliamo offrire ai bambini la possibilità di consolidare, potenziare e ampliare le conoscenze linguistiche già costruite per giungere ad una padronanza della lingua italiana e ad un primo contatto con la “lingua scritta” .</a:t>
            </a:r>
          </a:p>
          <a:p>
            <a:pPr marL="0" indent="0">
              <a:buNone/>
            </a:pPr>
            <a:r>
              <a:rPr lang="it-IT" sz="2000" dirty="0"/>
              <a:t>Le esperienze proposte, sotto forma di gioco, hanno come finalità di incuriosire e motivare il bambino per il “linguaggio scritto”, oltre che acquisire i prerequisiti necessari per poter affrontare</a:t>
            </a:r>
            <a:r>
              <a:rPr lang="it-IT" sz="2000" dirty="0" smtClean="0"/>
              <a:t>, con successo, </a:t>
            </a:r>
            <a:r>
              <a:rPr lang="it-IT" sz="2000" dirty="0"/>
              <a:t>l'apprendimento della lettura e della scrittura propri della scuola primaria.</a:t>
            </a:r>
          </a:p>
          <a:p>
            <a:pPr marL="0" indent="0">
              <a:buNone/>
            </a:pPr>
            <a:r>
              <a:rPr lang="it-IT" sz="2000" dirty="0"/>
              <a:t>Gli obiettivi specifici di apprendimento </a:t>
            </a:r>
            <a:r>
              <a:rPr lang="it-IT" sz="2000" dirty="0" smtClean="0"/>
              <a:t>sono: </a:t>
            </a:r>
            <a:r>
              <a:rPr lang="it-IT" sz="2000" dirty="0"/>
              <a:t>giocare con la lingua </a:t>
            </a:r>
            <a:r>
              <a:rPr lang="it-IT" sz="2000" dirty="0" smtClean="0"/>
              <a:t>(parole</a:t>
            </a:r>
            <a:r>
              <a:rPr lang="it-IT" sz="2000" dirty="0"/>
              <a:t>, suoni, iniziali); affinare la coordinazione oculo-manuale; sapersi orientare nello spazio (destra-sinistra, sotto-sopra, alto-basso, lungo-corto</a:t>
            </a:r>
            <a:r>
              <a:rPr lang="it-IT" sz="2000" dirty="0" smtClean="0"/>
              <a:t>); </a:t>
            </a:r>
            <a:r>
              <a:rPr lang="it-IT" sz="2000" dirty="0"/>
              <a:t>orientarsi nel tempo (ieri</a:t>
            </a:r>
            <a:r>
              <a:rPr lang="it-IT" sz="2000" dirty="0" smtClean="0"/>
              <a:t>, oggi, domani); </a:t>
            </a:r>
            <a:r>
              <a:rPr lang="it-IT" sz="2000" dirty="0"/>
              <a:t>aumentare gradualmente i tempi di attenzione</a:t>
            </a:r>
            <a:r>
              <a:rPr lang="it-IT" sz="2000" dirty="0" smtClean="0"/>
              <a:t>.</a:t>
            </a:r>
          </a:p>
          <a:p>
            <a:pPr marL="0" indent="0">
              <a:buNone/>
            </a:pPr>
            <a:r>
              <a:rPr lang="it-IT" sz="2000" dirty="0" smtClean="0"/>
              <a:t>Vista la sezione mista, il progetto di pregrafismo è mirato ai bambini che a settembre andranno alla scuola primaria; i Tulipani avranno un programma leggermente diversificato e più semplice, adatto alla loro età.</a:t>
            </a:r>
          </a:p>
          <a:p>
            <a:pPr marL="0" indent="0">
              <a:buNone/>
            </a:pPr>
            <a:endParaRPr lang="it-IT" sz="2000" dirty="0"/>
          </a:p>
          <a:p>
            <a:pPr marL="0" indent="0">
              <a:buNone/>
            </a:pPr>
            <a:endParaRPr lang="it-IT" dirty="0"/>
          </a:p>
        </p:txBody>
      </p:sp>
      <p:pic>
        <p:nvPicPr>
          <p:cNvPr id="4" name="Immagine 3"/>
          <p:cNvPicPr>
            <a:picLocks noChangeAspect="1"/>
          </p:cNvPicPr>
          <p:nvPr/>
        </p:nvPicPr>
        <p:blipFill>
          <a:blip r:embed="rId2"/>
          <a:stretch>
            <a:fillRect/>
          </a:stretch>
        </p:blipFill>
        <p:spPr>
          <a:xfrm>
            <a:off x="101054" y="4642834"/>
            <a:ext cx="2962294" cy="2215166"/>
          </a:xfrm>
          <a:prstGeom prst="rect">
            <a:avLst/>
          </a:prstGeom>
        </p:spPr>
      </p:pic>
      <p:pic>
        <p:nvPicPr>
          <p:cNvPr id="5" name="Immagine 4"/>
          <p:cNvPicPr>
            <a:picLocks noChangeAspect="1"/>
          </p:cNvPicPr>
          <p:nvPr/>
        </p:nvPicPr>
        <p:blipFill>
          <a:blip r:embed="rId3"/>
          <a:stretch>
            <a:fillRect/>
          </a:stretch>
        </p:blipFill>
        <p:spPr>
          <a:xfrm>
            <a:off x="3063348" y="5138670"/>
            <a:ext cx="3285937" cy="1719330"/>
          </a:xfrm>
          <a:prstGeom prst="rect">
            <a:avLst/>
          </a:prstGeom>
        </p:spPr>
      </p:pic>
      <p:pic>
        <p:nvPicPr>
          <p:cNvPr id="6" name="Immagine 5"/>
          <p:cNvPicPr>
            <a:picLocks noChangeAspect="1"/>
          </p:cNvPicPr>
          <p:nvPr/>
        </p:nvPicPr>
        <p:blipFill>
          <a:blip r:embed="rId4"/>
          <a:stretch>
            <a:fillRect/>
          </a:stretch>
        </p:blipFill>
        <p:spPr>
          <a:xfrm>
            <a:off x="6447893" y="4469537"/>
            <a:ext cx="2863686" cy="2336947"/>
          </a:xfrm>
          <a:prstGeom prst="rect">
            <a:avLst/>
          </a:prstGeom>
        </p:spPr>
      </p:pic>
      <p:pic>
        <p:nvPicPr>
          <p:cNvPr id="7" name="Immagine 6"/>
          <p:cNvPicPr>
            <a:picLocks noChangeAspect="1"/>
          </p:cNvPicPr>
          <p:nvPr/>
        </p:nvPicPr>
        <p:blipFill>
          <a:blip r:embed="rId5"/>
          <a:stretch>
            <a:fillRect/>
          </a:stretch>
        </p:blipFill>
        <p:spPr>
          <a:xfrm>
            <a:off x="9478851" y="4585297"/>
            <a:ext cx="2713149" cy="2272703"/>
          </a:xfrm>
          <a:prstGeom prst="rect">
            <a:avLst/>
          </a:prstGeom>
        </p:spPr>
      </p:pic>
    </p:spTree>
    <p:extLst>
      <p:ext uri="{BB962C8B-B14F-4D97-AF65-F5344CB8AC3E}">
        <p14:creationId xmlns:p14="http://schemas.microsoft.com/office/powerpoint/2010/main" val="205685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21216"/>
          </a:xfrm>
        </p:spPr>
        <p:txBody>
          <a:bodyPr/>
          <a:lstStyle/>
          <a:p>
            <a:pPr algn="ctr"/>
            <a:r>
              <a:rPr lang="it-IT" sz="4000" b="1" dirty="0">
                <a:solidFill>
                  <a:srgbClr val="FF0000"/>
                </a:solidFill>
                <a:latin typeface="Arial Nova Light" panose="020B0304020202020204" pitchFamily="34" charset="0"/>
              </a:rPr>
              <a:t>PROGETTO</a:t>
            </a:r>
            <a:r>
              <a:rPr lang="it-IT" b="1" dirty="0">
                <a:solidFill>
                  <a:srgbClr val="FF0000"/>
                </a:solidFill>
                <a:latin typeface="Arial Nova Light" panose="020B0304020202020204" pitchFamily="34" charset="0"/>
              </a:rPr>
              <a:t> </a:t>
            </a:r>
            <a:r>
              <a:rPr lang="it-IT" sz="4000" b="1" dirty="0">
                <a:solidFill>
                  <a:srgbClr val="FF0000"/>
                </a:solidFill>
                <a:latin typeface="Arial Nova Light" panose="020B0304020202020204" pitchFamily="34" charset="0"/>
              </a:rPr>
              <a:t>RELIGIONE</a:t>
            </a:r>
            <a:endParaRPr lang="it-IT" sz="4000" dirty="0"/>
          </a:p>
        </p:txBody>
      </p:sp>
      <p:sp>
        <p:nvSpPr>
          <p:cNvPr id="3" name="Segnaposto contenuto 2"/>
          <p:cNvSpPr>
            <a:spLocks noGrp="1"/>
          </p:cNvSpPr>
          <p:nvPr>
            <p:ph idx="1"/>
          </p:nvPr>
        </p:nvSpPr>
        <p:spPr>
          <a:xfrm>
            <a:off x="128789" y="721217"/>
            <a:ext cx="12063211" cy="3142445"/>
          </a:xfrm>
        </p:spPr>
        <p:txBody>
          <a:bodyPr>
            <a:normAutofit/>
          </a:bodyPr>
          <a:lstStyle/>
          <a:p>
            <a:pPr marL="0" indent="0">
              <a:buNone/>
            </a:pPr>
            <a:r>
              <a:rPr lang="it-IT" sz="1800" dirty="0"/>
              <a:t>Il progetto di religione sarà svolto dall’insegnante di sezione a cadenza settimanale</a:t>
            </a:r>
            <a:r>
              <a:rPr lang="it-IT" sz="1800" dirty="0" smtClean="0"/>
              <a:t>. Visto il tema della bellezza, Religione avrà questo programma:</a:t>
            </a:r>
          </a:p>
          <a:p>
            <a:pPr marL="0" indent="0">
              <a:buNone/>
            </a:pPr>
            <a:r>
              <a:rPr lang="it-IT" sz="2000" b="1" dirty="0" smtClean="0">
                <a:solidFill>
                  <a:srgbClr val="FF0000"/>
                </a:solidFill>
              </a:rPr>
              <a:t>Tanti </a:t>
            </a:r>
            <a:r>
              <a:rPr lang="it-IT" sz="2000" b="1" dirty="0">
                <a:solidFill>
                  <a:srgbClr val="FF0000"/>
                </a:solidFill>
              </a:rPr>
              <a:t>doni </a:t>
            </a:r>
            <a:r>
              <a:rPr lang="it-IT" sz="2000" b="1" dirty="0" smtClean="0">
                <a:solidFill>
                  <a:srgbClr val="FF0000"/>
                </a:solidFill>
              </a:rPr>
              <a:t>bellissimi:</a:t>
            </a:r>
            <a:endParaRPr lang="it-IT" sz="2000" dirty="0">
              <a:solidFill>
                <a:srgbClr val="FF0000"/>
              </a:solidFill>
            </a:endParaRPr>
          </a:p>
          <a:p>
            <a:r>
              <a:rPr lang="it-IT" sz="1800" dirty="0" smtClean="0"/>
              <a:t> </a:t>
            </a:r>
            <a:r>
              <a:rPr lang="it-IT" sz="1800" dirty="0"/>
              <a:t>La vita</a:t>
            </a:r>
          </a:p>
          <a:p>
            <a:r>
              <a:rPr lang="it-IT" sz="1800" dirty="0" smtClean="0"/>
              <a:t>La </a:t>
            </a:r>
            <a:r>
              <a:rPr lang="it-IT" sz="1800" dirty="0"/>
              <a:t>famiglia</a:t>
            </a:r>
          </a:p>
          <a:p>
            <a:r>
              <a:rPr lang="it-IT" sz="1800" dirty="0" smtClean="0"/>
              <a:t>L’amicizia</a:t>
            </a:r>
            <a:endParaRPr lang="it-IT" sz="1800" dirty="0"/>
          </a:p>
          <a:p>
            <a:r>
              <a:rPr lang="it-IT" sz="1800" dirty="0" smtClean="0"/>
              <a:t>La </a:t>
            </a:r>
            <a:r>
              <a:rPr lang="it-IT" sz="1800" dirty="0"/>
              <a:t>fede e l’amore per ciò che abbiamo</a:t>
            </a:r>
          </a:p>
          <a:p>
            <a:r>
              <a:rPr lang="it-IT" sz="1800" dirty="0" smtClean="0"/>
              <a:t>Racconto</a:t>
            </a:r>
            <a:r>
              <a:rPr lang="it-IT" sz="1800" dirty="0"/>
              <a:t>: La leggenda dei tre alberi (dove si affrontano tutti questi temi contemporaneamente)</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1489" y="4784180"/>
            <a:ext cx="2816981" cy="207382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69" y="5293217"/>
            <a:ext cx="2171298" cy="1447532"/>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81093"/>
            <a:ext cx="2714145" cy="1921636"/>
          </a:xfrm>
          <a:prstGeom prst="rect">
            <a:avLst/>
          </a:prstGeom>
        </p:spPr>
      </p:pic>
      <p:pic>
        <p:nvPicPr>
          <p:cNvPr id="9" name="Immagine 8"/>
          <p:cNvPicPr>
            <a:picLocks noChangeAspect="1"/>
          </p:cNvPicPr>
          <p:nvPr/>
        </p:nvPicPr>
        <p:blipFill>
          <a:blip r:embed="rId5"/>
          <a:stretch>
            <a:fillRect/>
          </a:stretch>
        </p:blipFill>
        <p:spPr>
          <a:xfrm>
            <a:off x="9769767" y="4051815"/>
            <a:ext cx="2422233" cy="2750914"/>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145" y="4358189"/>
            <a:ext cx="2067344" cy="2499811"/>
          </a:xfrm>
          <a:prstGeom prst="rect">
            <a:avLst/>
          </a:prstGeom>
        </p:spPr>
      </p:pic>
    </p:spTree>
    <p:extLst>
      <p:ext uri="{BB962C8B-B14F-4D97-AF65-F5344CB8AC3E}">
        <p14:creationId xmlns:p14="http://schemas.microsoft.com/office/powerpoint/2010/main" val="228804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324" y="115910"/>
            <a:ext cx="11977352" cy="708338"/>
          </a:xfrm>
        </p:spPr>
        <p:txBody>
          <a:bodyPr>
            <a:normAutofit/>
          </a:bodyPr>
          <a:lstStyle/>
          <a:p>
            <a:pPr algn="ctr"/>
            <a:r>
              <a:rPr lang="it-IT" sz="4000" b="1" dirty="0">
                <a:solidFill>
                  <a:srgbClr val="FF0000"/>
                </a:solidFill>
                <a:latin typeface="Arial Nova Light" panose="020B0304020202020204" pitchFamily="34" charset="0"/>
              </a:rPr>
              <a:t>PROGETTO CORPO E MOVIMENTO</a:t>
            </a:r>
            <a:endParaRPr lang="it-IT" sz="4000" dirty="0"/>
          </a:p>
        </p:txBody>
      </p:sp>
      <p:sp>
        <p:nvSpPr>
          <p:cNvPr id="3" name="Segnaposto contenuto 2"/>
          <p:cNvSpPr>
            <a:spLocks noGrp="1"/>
          </p:cNvSpPr>
          <p:nvPr>
            <p:ph idx="1"/>
          </p:nvPr>
        </p:nvSpPr>
        <p:spPr>
          <a:xfrm>
            <a:off x="107324" y="824249"/>
            <a:ext cx="11977352" cy="3181082"/>
          </a:xfrm>
        </p:spPr>
        <p:txBody>
          <a:bodyPr>
            <a:normAutofit lnSpcReduction="10000"/>
          </a:bodyPr>
          <a:lstStyle/>
          <a:p>
            <a:pPr marL="0" indent="0">
              <a:buNone/>
            </a:pPr>
            <a:r>
              <a:rPr lang="it-IT" sz="1800" dirty="0"/>
              <a:t>Il progetto nasce dalla consapevolezza che nella scuola dell’Infanzia l’educazione motoria deve aiutare il bambino a crescere e a formarsi. Da qui il </a:t>
            </a:r>
            <a:r>
              <a:rPr lang="it-IT" sz="1800" dirty="0" smtClean="0"/>
              <a:t>nostro desiderio </a:t>
            </a:r>
            <a:r>
              <a:rPr lang="it-IT" sz="1800" dirty="0"/>
              <a:t>di accompagnare i bambini alla scoperta del corpo e della corporeità per favorire la conoscenza di sé e la padronanza del corpo attraverso l’espressività, il movimento, le stimolazioni sensoriali e la rappresentazione immaginaria. </a:t>
            </a:r>
            <a:endParaRPr lang="it-IT" sz="1800" dirty="0" smtClean="0"/>
          </a:p>
          <a:p>
            <a:pPr marL="0" indent="0">
              <a:buNone/>
            </a:pPr>
            <a:r>
              <a:rPr lang="it-IT" sz="1800" dirty="0" smtClean="0"/>
              <a:t>FINALITA’:</a:t>
            </a:r>
          </a:p>
          <a:p>
            <a:r>
              <a:rPr lang="it-IT" sz="1800" dirty="0" smtClean="0"/>
              <a:t>Favorire </a:t>
            </a:r>
            <a:r>
              <a:rPr lang="it-IT" sz="1800" dirty="0"/>
              <a:t>la crescita individuale attraverso la collaborazione ed il gioco. </a:t>
            </a:r>
            <a:endParaRPr lang="it-IT" sz="1800" dirty="0" smtClean="0"/>
          </a:p>
          <a:p>
            <a:r>
              <a:rPr lang="it-IT" sz="1800" dirty="0" smtClean="0"/>
              <a:t>Scoprire </a:t>
            </a:r>
            <a:r>
              <a:rPr lang="it-IT" sz="1800" dirty="0"/>
              <a:t>il piacere corporeo. </a:t>
            </a:r>
          </a:p>
          <a:p>
            <a:r>
              <a:rPr lang="it-IT" sz="1800" dirty="0" smtClean="0"/>
              <a:t>Costruire </a:t>
            </a:r>
            <a:r>
              <a:rPr lang="it-IT" sz="1800" dirty="0"/>
              <a:t>una positiva immagine di sé. </a:t>
            </a:r>
          </a:p>
          <a:p>
            <a:r>
              <a:rPr lang="it-IT" sz="1800" dirty="0" smtClean="0"/>
              <a:t>Mettere </a:t>
            </a:r>
            <a:r>
              <a:rPr lang="it-IT" sz="1800" dirty="0"/>
              <a:t>in atto strategie motorie in relazione con l’ambiente e con gli </a:t>
            </a:r>
            <a:r>
              <a:rPr lang="it-IT" sz="1800" dirty="0" smtClean="0"/>
              <a:t>oggetti.</a:t>
            </a:r>
          </a:p>
          <a:p>
            <a:pPr marL="0" indent="0">
              <a:buNone/>
            </a:pPr>
            <a:r>
              <a:rPr lang="it-IT" sz="1800" dirty="0" smtClean="0"/>
              <a:t>Avrà </a:t>
            </a:r>
            <a:r>
              <a:rPr lang="it-IT" sz="1800" dirty="0"/>
              <a:t>una cadenza settimanale e sarà condotto dall’insegnante di sezione.</a:t>
            </a:r>
          </a:p>
          <a:p>
            <a:endParaRPr lang="it-IT" sz="1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4228416"/>
            <a:ext cx="3363028" cy="2474956"/>
          </a:xfrm>
          <a:prstGeom prst="rect">
            <a:avLst/>
          </a:prstGeom>
        </p:spPr>
      </p:pic>
      <p:pic>
        <p:nvPicPr>
          <p:cNvPr id="5" name="Immagine 4"/>
          <p:cNvPicPr>
            <a:picLocks noChangeAspect="1"/>
          </p:cNvPicPr>
          <p:nvPr/>
        </p:nvPicPr>
        <p:blipFill>
          <a:blip r:embed="rId3"/>
          <a:stretch>
            <a:fillRect/>
          </a:stretch>
        </p:blipFill>
        <p:spPr>
          <a:xfrm>
            <a:off x="3633484" y="4476013"/>
            <a:ext cx="5072634" cy="222736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272" y="3897236"/>
            <a:ext cx="2863403" cy="2806135"/>
          </a:xfrm>
          <a:prstGeom prst="rect">
            <a:avLst/>
          </a:prstGeom>
        </p:spPr>
      </p:pic>
    </p:spTree>
    <p:extLst>
      <p:ext uri="{BB962C8B-B14F-4D97-AF65-F5344CB8AC3E}">
        <p14:creationId xmlns:p14="http://schemas.microsoft.com/office/powerpoint/2010/main" val="77816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52" y="1"/>
            <a:ext cx="12101848" cy="811368"/>
          </a:xfrm>
        </p:spPr>
        <p:txBody>
          <a:bodyPr>
            <a:normAutofit/>
          </a:bodyPr>
          <a:lstStyle/>
          <a:p>
            <a:pPr algn="ctr"/>
            <a:r>
              <a:rPr lang="it-IT" sz="4000" b="1" dirty="0">
                <a:solidFill>
                  <a:srgbClr val="FF0000"/>
                </a:solidFill>
                <a:latin typeface="Arial Nova Light" panose="020B0304020202020204" pitchFamily="34" charset="0"/>
              </a:rPr>
              <a:t>PROGETTO MUSICA</a:t>
            </a:r>
            <a:endParaRPr lang="it-IT" sz="4000" dirty="0"/>
          </a:p>
        </p:txBody>
      </p:sp>
      <p:sp>
        <p:nvSpPr>
          <p:cNvPr id="3" name="Segnaposto contenuto 2"/>
          <p:cNvSpPr>
            <a:spLocks noGrp="1"/>
          </p:cNvSpPr>
          <p:nvPr>
            <p:ph idx="1"/>
          </p:nvPr>
        </p:nvSpPr>
        <p:spPr>
          <a:xfrm>
            <a:off x="90152" y="695458"/>
            <a:ext cx="12101848" cy="2897747"/>
          </a:xfrm>
        </p:spPr>
        <p:txBody>
          <a:bodyPr>
            <a:normAutofit/>
          </a:bodyPr>
          <a:lstStyle/>
          <a:p>
            <a:r>
              <a:rPr lang="it-IT" sz="1800" dirty="0"/>
              <a:t>La musica svolge un ruolo fondamentale nella vita del bambino che grazie ad essa sviluppa capacità di introspezione, di comprensione e di comunicazione, rafforzando </a:t>
            </a:r>
            <a:r>
              <a:rPr lang="it-IT" sz="1800" dirty="0" smtClean="0"/>
              <a:t>la capacità </a:t>
            </a:r>
            <a:r>
              <a:rPr lang="it-IT" sz="1800" dirty="0"/>
              <a:t>di alimentare la propria immaginazione e la propria creatività.</a:t>
            </a:r>
            <a:br>
              <a:rPr lang="it-IT" sz="1800" dirty="0"/>
            </a:br>
            <a:r>
              <a:rPr lang="it-IT" sz="1800" dirty="0"/>
              <a:t>La possibilità di praticare la musica nella ricca gamma di attività e gioco che essa offre, ma anche l’immergersi in un ambiente sonoro </a:t>
            </a:r>
            <a:r>
              <a:rPr lang="it-IT" sz="1800" dirty="0" smtClean="0"/>
              <a:t>molto stimolante</a:t>
            </a:r>
            <a:r>
              <a:rPr lang="it-IT" sz="1800" dirty="0"/>
              <a:t>, arricchisce il percorso di crescita e permette di valorizzare </a:t>
            </a:r>
            <a:r>
              <a:rPr lang="it-IT" sz="1800" dirty="0" smtClean="0"/>
              <a:t>le potenzialità dell’innata </a:t>
            </a:r>
            <a:r>
              <a:rPr lang="it-IT" sz="1800" dirty="0"/>
              <a:t>musicalità appartenente a ciascuna persona.</a:t>
            </a:r>
            <a:br>
              <a:rPr lang="it-IT" sz="1800" dirty="0"/>
            </a:br>
            <a:r>
              <a:rPr lang="it-IT" sz="1800" dirty="0"/>
              <a:t>Il gioco sonoro invita alla vitalità e all’espressione di sé, al tempo stesso favorisce l’interazione con i compagni e le figure adulte di riferimento, potenziando la socializzazione.</a:t>
            </a:r>
            <a:br>
              <a:rPr lang="it-IT" sz="1800" dirty="0"/>
            </a:br>
            <a:r>
              <a:rPr lang="it-IT" sz="1800" dirty="0"/>
              <a:t>Si vuole quindi offrire ai bambini frequentanti la scuola </a:t>
            </a:r>
            <a:r>
              <a:rPr lang="it-IT" sz="1800" dirty="0" smtClean="0"/>
              <a:t>dell’infanzia «Maria Assunta» </a:t>
            </a:r>
            <a:r>
              <a:rPr lang="it-IT" sz="1800" dirty="0"/>
              <a:t>un percorso educativo musicale dove esprimersi con piacere e soddisfazione grazie al </a:t>
            </a:r>
            <a:r>
              <a:rPr lang="it-IT" sz="1800" dirty="0" smtClean="0"/>
              <a:t>canto</a:t>
            </a:r>
            <a:r>
              <a:rPr lang="it-IT" sz="1800" dirty="0"/>
              <a:t>, al movimento, all’ascolto e al suonare</a:t>
            </a:r>
            <a:r>
              <a:rPr lang="it-IT" sz="1800" dirty="0" smtClean="0"/>
              <a:t>.</a:t>
            </a:r>
          </a:p>
          <a:p>
            <a:pPr marL="0" indent="0">
              <a:buNone/>
            </a:pPr>
            <a:r>
              <a:rPr lang="it-IT" sz="1800" dirty="0" smtClean="0"/>
              <a:t>Il progetto comincerà nell’anno nuovo e continuerà con la Maestra Sara, una volta a settimana.</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427" y="4365938"/>
            <a:ext cx="3743441" cy="249206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 y="4365938"/>
            <a:ext cx="3307884" cy="2249848"/>
          </a:xfrm>
          <a:prstGeom prst="rect">
            <a:avLst/>
          </a:prstGeom>
        </p:spPr>
      </p:pic>
      <p:pic>
        <p:nvPicPr>
          <p:cNvPr id="7" name="Immagine 6"/>
          <p:cNvPicPr>
            <a:picLocks noChangeAspect="1"/>
          </p:cNvPicPr>
          <p:nvPr/>
        </p:nvPicPr>
        <p:blipFill>
          <a:blip r:embed="rId4"/>
          <a:stretch>
            <a:fillRect/>
          </a:stretch>
        </p:blipFill>
        <p:spPr>
          <a:xfrm>
            <a:off x="3471016" y="4048476"/>
            <a:ext cx="4552381" cy="2809524"/>
          </a:xfrm>
          <a:prstGeom prst="rect">
            <a:avLst/>
          </a:prstGeom>
        </p:spPr>
      </p:pic>
    </p:spTree>
    <p:extLst>
      <p:ext uri="{BB962C8B-B14F-4D97-AF65-F5344CB8AC3E}">
        <p14:creationId xmlns:p14="http://schemas.microsoft.com/office/powerpoint/2010/main" val="1233846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1538</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Arial Nova Light</vt:lpstr>
      <vt:lpstr>Calibri</vt:lpstr>
      <vt:lpstr>Calibri Light</vt:lpstr>
      <vt:lpstr>Harrington</vt:lpstr>
      <vt:lpstr>Tema di Office</vt:lpstr>
      <vt:lpstr>SCUOLA DELL’ INFANZIA PARITARIA «MARIA ASSUNTA» SAN PROSPERO (MO) A.S.: 2020/2021   SEZIONE 4/5 ANNI – TULIPANI-GIRASOLI  PIANO DI LAVORO ANNUALE</vt:lpstr>
      <vt:lpstr>PREMESSA</vt:lpstr>
      <vt:lpstr>ANALISI DELLA SEZIONE</vt:lpstr>
      <vt:lpstr>ACCOGLIENZA E INSERIMENTO</vt:lpstr>
      <vt:lpstr>PROGETTO DIDATTICO</vt:lpstr>
      <vt:lpstr>PROGETTO DI LETTO-SCRITTURA</vt:lpstr>
      <vt:lpstr>PROGETTO RELIGIONE</vt:lpstr>
      <vt:lpstr>PROGETTO CORPO E MOVIMENTO</vt:lpstr>
      <vt:lpstr>PROGETTO MUSICA</vt:lpstr>
      <vt:lpstr>PROGETTO WOW</vt:lpstr>
      <vt:lpstr>COLLABORAZIONE TRA COORDINAMENTO PEDAGOGICO, FEDERAZIONE SCUOLE MATERNE CATTOLICHE (FISM) E CENTRO DI CONSULENZA PER LA FAMIGLIA (CCF)</vt:lpstr>
      <vt:lpstr>I DIRITTI DEI BAMBINI</vt:lpstr>
      <vt:lpstr>PROGETTO ORTO-GIARDINO</vt:lpstr>
      <vt:lpstr>I RAPPORTI GENITORI-SCUOLA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SCUOLA DELL’ INFANZIA PARITARIA «MARIA ASSUNTA» SAN PROSPERO (MO) A.S.: 2020/2021   SEZIONE 4/5 ANNI – TULIPANI-GIRASOLI  PIANO DI LAVORO ANNUALE</dc:title>
  <dc:creator>rossella</dc:creator>
  <cp:lastModifiedBy>rossella</cp:lastModifiedBy>
  <cp:revision>53</cp:revision>
  <dcterms:created xsi:type="dcterms:W3CDTF">2021-09-28T15:17:47Z</dcterms:created>
  <dcterms:modified xsi:type="dcterms:W3CDTF">2021-10-21T15:49:48Z</dcterms:modified>
</cp:coreProperties>
</file>