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080625" cy="567055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9FABB41-84F2-405E-AEF2-27611245FD38}" type="slidenum">
              <a:t>‹N›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24021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215999" y="812517"/>
            <a:ext cx="7127281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ACF3F3F9-5C74-408A-9F56-81877C95961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87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t-IT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0146D0-CEF7-4997-9C5E-3BC30D832ECB}" type="slidenum">
              <a:t>1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43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25B97B-D9E8-488A-9638-DF4C8293B492}" type="slidenum">
              <a:t>10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20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5684F7B-936C-478F-AA1B-B2D0E51C94FA}" type="slidenum">
              <a:t>11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735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DE20B3-7855-423E-8AFD-E2F327AD1628}" type="slidenum">
              <a:t>12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434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CF9FD9-8377-43BE-BAB9-CE0949B4D762}" type="slidenum">
              <a:t>13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211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4E9281-9BC6-4EDA-90AD-7ED29A148C15}" type="slidenum">
              <a:t>14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783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92BEDE5-F60D-48C0-8163-3F1BF90A580E}" type="slidenum">
              <a:t>15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6072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82ECEC-EAC9-4F64-8C01-D38418EBCFAF}" type="slidenum">
              <a:t>16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184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973A04-50D2-4002-B78C-33274CC6C1F1}" type="slidenum">
              <a:t>17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630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BECDA10-F45B-4A4B-BA89-E7D0A549A95F}" type="slidenum">
              <a:t>2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999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9D4719-22D3-487C-A417-613F775A0FBC}" type="slidenum">
              <a:t>3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44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8DB65F6-23C3-478B-B65D-129BFBA42DF9}" type="slidenum">
              <a:t>4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932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FDA660-4104-4315-B14D-9910F1C8DC2A}" type="slidenum">
              <a:t>5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279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30449C-1F15-4614-A96A-74F895FA12C5}" type="slidenum">
              <a:t>6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109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3BCC500-A154-4316-A8DD-A76AAE412C0E}" type="slidenum">
              <a:t>7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999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FC96048-00D5-4E6C-ADA5-7FA526C12C0D}" type="slidenum">
              <a:t>8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789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097075E-C47C-4EB6-BBCE-FACF301196A4}" type="slidenum">
              <a:t>9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92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1260472" y="928692"/>
            <a:ext cx="7559673" cy="1973266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260472" y="2978145"/>
            <a:ext cx="7559673" cy="137000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6DD075-8225-4D32-BDA3-E8DF94E68FB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888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F6C3A2-6138-4D90-B793-7D8C4B27209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021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7308854" y="225427"/>
            <a:ext cx="2266953" cy="438944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503240" y="225427"/>
            <a:ext cx="6653210" cy="43894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04C8F-85CB-4D5F-B577-A88F7006C01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70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7619FE-7282-488F-9596-FA044315743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929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87391" y="1414467"/>
            <a:ext cx="8694736" cy="235743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87391" y="3794129"/>
            <a:ext cx="8694736" cy="1241426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162674-6870-477E-BECD-1FDE55B052C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487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03240" y="1327151"/>
            <a:ext cx="4459291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5114925" y="1327151"/>
            <a:ext cx="4460872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6056E9-239E-40EA-A22D-E4DFBF25CE6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927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301623"/>
            <a:ext cx="8694736" cy="10969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93736" y="1390646"/>
            <a:ext cx="4265611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93736" y="2071692"/>
            <a:ext cx="4265611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5103815" y="1390646"/>
            <a:ext cx="4284658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5103815" y="2071692"/>
            <a:ext cx="4284658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9452E8-4899-4175-AA77-17B521AECE5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85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5F1B09-EA2C-4A00-8448-533F5623BA1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500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91D962-A948-4DE7-8F8E-ECB8FCD5565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07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15B261-A379-4165-BC00-5D2DFBB751B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149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DD8ADC-8CC9-40A0-8A52-2F893925B67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84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3998" y="226076"/>
            <a:ext cx="9071643" cy="94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it-IT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998" y="1326602"/>
            <a:ext cx="9071643" cy="3288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998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1" y="5165281"/>
            <a:ext cx="3194995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334ABA5-8562-41AD-B75F-079A221385EA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  <a:cs typeface="Ari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1415"/>
        </a:spcBef>
        <a:spcAft>
          <a:spcPts val="0"/>
        </a:spcAft>
        <a:buNone/>
        <a:tabLst/>
        <a:defRPr lang="it-IT" sz="32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179999"/>
            <a:ext cx="9071643" cy="1982163"/>
          </a:xfrm>
        </p:spPr>
        <p:txBody>
          <a:bodyPr/>
          <a:lstStyle/>
          <a:p>
            <a:pPr lvl="0"/>
            <a:r>
              <a:rPr lang="it-IT" sz="2800">
                <a:solidFill>
                  <a:srgbClr val="00AE00"/>
                </a:solidFill>
              </a:rPr>
              <a:t>SCUOLA DELL'INFANZIA PARITARIA "MARIA ASSUNTA" SAN PROSPERO (MO) </a:t>
            </a:r>
            <a:br>
              <a:rPr lang="it-IT" sz="2800">
                <a:solidFill>
                  <a:srgbClr val="00AE00"/>
                </a:solidFill>
              </a:rPr>
            </a:br>
            <a:r>
              <a:rPr lang="it-IT" sz="2800">
                <a:solidFill>
                  <a:srgbClr val="00AE00"/>
                </a:solidFill>
              </a:rPr>
              <a:t>A.S.2022/202</a:t>
            </a:r>
            <a:r>
              <a:rPr lang="it-IT" sz="2800">
                <a:solidFill>
                  <a:srgbClr val="FF0000"/>
                </a:solidFill>
              </a:rPr>
              <a:t> </a:t>
            </a:r>
            <a:br>
              <a:rPr lang="it-IT" sz="2800">
                <a:solidFill>
                  <a:srgbClr val="FF0000"/>
                </a:solidFill>
              </a:rPr>
            </a:br>
            <a:r>
              <a:rPr lang="it-IT" sz="2800">
                <a:solidFill>
                  <a:srgbClr val="FF0000"/>
                </a:solidFill>
              </a:rPr>
              <a:t> </a:t>
            </a:r>
            <a:br>
              <a:rPr lang="it-IT" sz="2800">
                <a:solidFill>
                  <a:srgbClr val="FF0000"/>
                </a:solidFill>
              </a:rPr>
            </a:br>
            <a:r>
              <a:rPr lang="it-IT" sz="2800"/>
              <a:t>SEZIONE </a:t>
            </a:r>
            <a:r>
              <a:rPr lang="it-IT" sz="2800">
                <a:solidFill>
                  <a:srgbClr val="FF0000"/>
                </a:solidFill>
              </a:rPr>
              <a:t>TULIPANI</a:t>
            </a:r>
            <a:r>
              <a:rPr lang="it-IT" sz="2800"/>
              <a:t> E </a:t>
            </a:r>
            <a:r>
              <a:rPr lang="it-IT" sz="2800">
                <a:solidFill>
                  <a:srgbClr val="FFBF00"/>
                </a:solidFill>
              </a:rPr>
              <a:t>GIRASOLI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>
              <a:lnSpc>
                <a:spcPct val="80000"/>
              </a:lnSpc>
            </a:pPr>
            <a:endParaRPr lang="it-IT" sz="3000" i="1"/>
          </a:p>
          <a:p>
            <a:pPr lvl="0" algn="ctr">
              <a:lnSpc>
                <a:spcPct val="80000"/>
              </a:lnSpc>
            </a:pPr>
            <a:endParaRPr lang="it-IT" sz="3000" i="1"/>
          </a:p>
          <a:p>
            <a:pPr lvl="0" algn="ctr">
              <a:lnSpc>
                <a:spcPct val="80000"/>
              </a:lnSpc>
            </a:pPr>
            <a:r>
              <a:rPr lang="it-IT" sz="3000" i="1">
                <a:solidFill>
                  <a:srgbClr val="2A6099"/>
                </a:solidFill>
              </a:rPr>
              <a:t>“I bambini hanno bisogno di carezze,</a:t>
            </a:r>
          </a:p>
          <a:p>
            <a:pPr lvl="0" algn="ctr">
              <a:lnSpc>
                <a:spcPct val="80000"/>
              </a:lnSpc>
            </a:pPr>
            <a:r>
              <a:rPr lang="it-IT" sz="3000" i="1">
                <a:solidFill>
                  <a:srgbClr val="2A6099"/>
                </a:solidFill>
              </a:rPr>
              <a:t>perché per sentire</a:t>
            </a:r>
          </a:p>
          <a:p>
            <a:pPr lvl="0" algn="ctr">
              <a:lnSpc>
                <a:spcPct val="80000"/>
              </a:lnSpc>
            </a:pPr>
            <a:r>
              <a:rPr lang="it-IT" sz="3000" i="1">
                <a:solidFill>
                  <a:srgbClr val="2A6099"/>
                </a:solidFill>
              </a:rPr>
              <a:t>di esistere</a:t>
            </a:r>
          </a:p>
          <a:p>
            <a:pPr lvl="0" algn="ctr">
              <a:lnSpc>
                <a:spcPct val="80000"/>
              </a:lnSpc>
            </a:pPr>
            <a:r>
              <a:rPr lang="it-IT" sz="3000" i="1">
                <a:solidFill>
                  <a:srgbClr val="2A6099"/>
                </a:solidFill>
              </a:rPr>
              <a:t>hanno bisogno di sentire di essere amati”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MOTORIA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>
          <a:xfrm>
            <a:off x="503998" y="1278358"/>
            <a:ext cx="9071643" cy="3383280"/>
          </a:xfrm>
        </p:spPr>
        <p:txBody>
          <a:bodyPr anchor="ctr" anchorCtr="1"/>
          <a:lstStyle/>
          <a:p>
            <a:pPr lvl="0" algn="ctr">
              <a:lnSpc>
                <a:spcPct val="90000"/>
              </a:lnSpc>
            </a:pPr>
            <a:r>
              <a:rPr lang="it-IT" sz="1600"/>
              <a:t>Il movimento è fondamentale per l’essere umano, in modo particolare i bambini.</a:t>
            </a:r>
          </a:p>
          <a:p>
            <a:pPr lvl="0" algn="ctr">
              <a:lnSpc>
                <a:spcPct val="90000"/>
              </a:lnSpc>
            </a:pPr>
            <a:r>
              <a:rPr lang="it-IT" sz="1600"/>
              <a:t>Attraverso il corpo, i bambini acquisiscono le nozioni di spazio-tempo, i principi basilari dell’ordine e della misura, arricchiscono il linguaggio verbale e non verbale ed entrano in modo diretto in contatto con il proprio corpo e con quello degli altri.</a:t>
            </a:r>
          </a:p>
          <a:p>
            <a:pPr lvl="0" algn="ctr">
              <a:lnSpc>
                <a:spcPct val="90000"/>
              </a:lnSpc>
            </a:pPr>
            <a:r>
              <a:rPr lang="it-IT" sz="1600"/>
              <a:t>Imparano a riconoscere e denominare le varie parti del corpo, ad orientarsi nello spazio ed interiorizzare i concetti spaziali (sotto-sopra, alto-basso, grande-piccolo, davanti-dietro.</a:t>
            </a:r>
          </a:p>
          <a:p>
            <a:pPr lvl="0" algn="ctr">
              <a:lnSpc>
                <a:spcPct val="90000"/>
              </a:lnSpc>
            </a:pPr>
            <a:r>
              <a:rPr lang="it-IT" sz="1600"/>
              <a:t>Attraverso giochi motori, i bambini interiorizzano le regole ed imparano gli schemi motori di base (saltare, camminare, correre, strisciare, rotolarsi…).</a:t>
            </a:r>
          </a:p>
          <a:p>
            <a:pPr lvl="0" algn="ctr">
              <a:lnSpc>
                <a:spcPct val="90000"/>
              </a:lnSpc>
            </a:pPr>
            <a:r>
              <a:rPr lang="it-IT" sz="1600"/>
              <a:t>Giocare e fare giochi di movimento è importante oltre che per lo sviluppo motorio, anche per quello cognitivo, per la loro crescita mentale e per l’apprendimento.</a:t>
            </a:r>
          </a:p>
          <a:p>
            <a:pPr lvl="0" algn="ctr">
              <a:lnSpc>
                <a:spcPct val="90000"/>
              </a:lnSpc>
            </a:pPr>
            <a:r>
              <a:rPr lang="it-IT" sz="1600"/>
              <a:t>Il progetto sarà curato dalle insegnanti di sezione.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74157"/>
            <a:ext cx="9071643" cy="1250277"/>
          </a:xfrm>
        </p:spPr>
        <p:txBody>
          <a:bodyPr/>
          <a:lstStyle/>
          <a:p>
            <a:pPr lvl="0"/>
            <a:r>
              <a:rPr lang="it-IT"/>
              <a:t>PROGETTO SICUREZZA, PRIMO SOCCORSO ED ED. STRADALE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/>
            <a:r>
              <a:rPr lang="it-IT" sz="1800"/>
              <a:t>Il progetto nasce con lo scopo di aiutare i bambini ad essere prudenti ed aiutarli ad essere in grado di affrontare senza paura situazioni che rendono necessario lasciare velocemente gli ambienti scolastici.</a:t>
            </a:r>
          </a:p>
          <a:p>
            <a:pPr lvl="0" algn="ctr"/>
            <a:r>
              <a:rPr lang="it-IT" sz="1800"/>
              <a:t>Per il primo soccorso, il progetto prevede un incontro con i volontari del 118, i quali mostrano ai bambini che cosa fanno e mostrando loro l’ambulanza.</a:t>
            </a:r>
          </a:p>
          <a:p>
            <a:pPr lvl="0" algn="ctr"/>
            <a:r>
              <a:rPr lang="it-IT" sz="1800"/>
              <a:t>Il progetto di educazione stradale prevede alcuni incontri a scuola con il Vigile Simone, che illustrerà i comportamenti che i bambini devono assumere quando sono in strada.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USCITE DIDATTICHE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/>
            <a:r>
              <a:rPr lang="it-IT" sz="2000"/>
              <a:t>Molto importanti per la formazione dei bambini, sono le uscite didattiche sul territorio, allo scopo di ampliare le possibilità di apprendimento dei nostri alunni.</a:t>
            </a:r>
          </a:p>
          <a:p>
            <a:pPr lvl="0" algn="ctr"/>
            <a:r>
              <a:rPr lang="it-IT" sz="2000"/>
              <a:t>Per i 5 anni al “circuito” di Nonantola e a fine maggio la visita alla scuola primaria di San Prospero.</a:t>
            </a:r>
          </a:p>
          <a:p>
            <a:pPr lvl="0" algn="ctr"/>
            <a:r>
              <a:rPr lang="it-IT" sz="2000"/>
              <a:t>Appena arriveranno proposte teatrali, sarà nostra cura informare le famiglie.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LETTOSCRITTURA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l"/>
            <a:r>
              <a:rPr lang="it-IT" sz="2000"/>
              <a:t>Il progetto nasce dal desiderio di accompagnare i bambini dell'ultimo anno della Scuola dell'Infanzia alla scoperta del codice scritto.</a:t>
            </a:r>
          </a:p>
          <a:p>
            <a:pPr lvl="0" algn="l"/>
            <a:r>
              <a:rPr lang="it-IT" sz="2000"/>
              <a:t>Questo percorso, sotto forma di gioco, vuole suscitare nel bambino curiosità verso la lingua scritta, oltre all'acquisizione dei prerequisiti necessari per poter affrontare con successo l'apprendimento della scrittura e della lettura alla scuola primaria.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LETTURA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>
          <a:xfrm>
            <a:off x="503998" y="1147681"/>
            <a:ext cx="9071643" cy="3646444"/>
          </a:xfrm>
        </p:spPr>
        <p:txBody>
          <a:bodyPr anchor="ctr" anchorCtr="1"/>
          <a:lstStyle/>
          <a:p>
            <a:pPr lvl="0" algn="ctr"/>
            <a:r>
              <a:rPr lang="it-IT" sz="1800"/>
              <a:t>Questo progetto nasce da un desiderio della nostra compianta collega e coordinatrice Anna, la quale amava tantissimo la lettura e per onorarla e ricordarla, abbiamo pensato di realizzare una piccola biblioteca, ed attueremo il presta libri, dove ogni bambino e bambina sceglierà un libro che porterà a casa e che leggerà insieme alla sua famiglia.</a:t>
            </a:r>
          </a:p>
          <a:p>
            <a:pPr lvl="0" algn="ctr"/>
            <a:r>
              <a:rPr lang="it-IT" sz="1800"/>
              <a:t>Il presta libri inizierà indicativamente a gennaio.</a:t>
            </a:r>
          </a:p>
          <a:p>
            <a:pPr lvl="0" algn="ctr"/>
            <a:r>
              <a:rPr lang="it-IT" sz="1800"/>
              <a:t>La lettura è importante per i bambini e permette loro di ampliare il loro vocabolario e sviluppare la fantasia.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INGLESE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/>
            <a:r>
              <a:rPr lang="it-IT" sz="2000"/>
              <a:t>Anche quest’anno, verrà attivato il progetto inglese, a cura di Tatiana, insegnante presso la scuola dell’Infanzia Paritaria di Solara e sarà a cadenza settimanale, ed inizierà a febbraio per concludersi ad aprile.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CORPO UMANO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/>
            <a:r>
              <a:rPr lang="it-IT" sz="1800"/>
              <a:t>Questo progetto si propone di stabilire una conoscenza del proprio corpo come obiettivo</a:t>
            </a:r>
          </a:p>
          <a:p>
            <a:pPr lvl="0" algn="ctr"/>
            <a:r>
              <a:rPr lang="it-IT" sz="1800"/>
              <a:t>fondamentale, in quanto struttura importante su cui il bambino fonda l’acquisizione delle</a:t>
            </a:r>
          </a:p>
          <a:p>
            <a:pPr lvl="0" algn="ctr"/>
            <a:r>
              <a:rPr lang="it-IT" sz="1800"/>
              <a:t>conoscenze. Attraverso l’attività corporea, il bambino prende consapevolezza di se stesso e degli altri, comincia ad interpretare le sue emozioni e si incuriosisce sempre di più ponendosi delle domande su come siamo fatti.</a:t>
            </a:r>
          </a:p>
          <a:p>
            <a:pPr lvl="0" algn="ctr"/>
            <a:r>
              <a:rPr lang="it-IT" sz="1800"/>
              <a:t>In modo particolare quest’anno insieme ai bambini ci concentreremo sulle mani e sugli usi che queste possono avere, sia fisicamente che creativamente. Questo ispirandoci al progetto dell’esperto esterno Maurizio Labagnara.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LE FESTE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>
          <a:xfrm>
            <a:off x="503998" y="1045076"/>
            <a:ext cx="9071643" cy="3849843"/>
          </a:xfrm>
        </p:spPr>
        <p:txBody>
          <a:bodyPr anchor="ctr"/>
          <a:lstStyle/>
          <a:p>
            <a:pPr lvl="0" algn="l" hangingPunct="1">
              <a:lnSpc>
                <a:spcPct val="90000"/>
              </a:lnSpc>
              <a:spcBef>
                <a:spcPts val="0"/>
              </a:spcBef>
            </a:pPr>
            <a:endParaRPr lang="it-IT" sz="1400">
              <a:latin typeface="Calibri" pitchFamily="18"/>
            </a:endParaRPr>
          </a:p>
          <a:p>
            <a:pPr lvl="0" algn="l" hangingPunct="1">
              <a:lnSpc>
                <a:spcPct val="90000"/>
              </a:lnSpc>
              <a:spcBef>
                <a:spcPts val="0"/>
              </a:spcBef>
            </a:pPr>
            <a:r>
              <a:rPr lang="it-IT" sz="2200">
                <a:latin typeface="Calibri" pitchFamily="18"/>
              </a:rPr>
              <a:t>Il progetto nasce dal desiderio di vivere momenti di festa condividendone la preparazione e la realizzazione.</a:t>
            </a:r>
          </a:p>
          <a:p>
            <a:pPr lvl="0" algn="l" hangingPunct="1">
              <a:lnSpc>
                <a:spcPct val="90000"/>
              </a:lnSpc>
              <a:spcBef>
                <a:spcPts val="0"/>
              </a:spcBef>
            </a:pPr>
            <a:r>
              <a:rPr lang="it-IT" sz="2200">
                <a:latin typeface="Calibri" pitchFamily="18"/>
              </a:rPr>
              <a:t>Le feste e le ricorrenze sono una risorsa preziosa per la Scuola dell’Infanzia, perché rappresentano l’opportunità, per i bambini, di condividere momenti di aggregazione e socializzazione che coinvolgono le famiglie e, spesso, tutta la comunità.</a:t>
            </a:r>
          </a:p>
          <a:p>
            <a:pPr lvl="0" algn="l" hangingPunct="1">
              <a:lnSpc>
                <a:spcPct val="90000"/>
              </a:lnSpc>
              <a:spcBef>
                <a:spcPts val="0"/>
              </a:spcBef>
            </a:pPr>
            <a:r>
              <a:rPr lang="it-IT" sz="2200">
                <a:latin typeface="Calibri" pitchFamily="18"/>
              </a:rPr>
              <a:t>Le festività saranno, inoltre, una valida occasione per far veicolare emozioni, sensazioni e sentimenti che contribuiranno alla formazione morale e sociale di ciascun bambino.</a:t>
            </a:r>
          </a:p>
          <a:p>
            <a:pPr lvl="0" algn="l" hangingPunct="1">
              <a:lnSpc>
                <a:spcPct val="90000"/>
              </a:lnSpc>
              <a:spcBef>
                <a:spcPts val="0"/>
              </a:spcBef>
            </a:pPr>
            <a:r>
              <a:rPr lang="it-IT" sz="2200">
                <a:latin typeface="Calibri" pitchFamily="18"/>
              </a:rPr>
              <a:t>Le feste che vogliamo organizzare nelle Nostra Scuola sono Natale, laboratori di musica e di fine anno. E se la pandemia di Covid 19 lo permetterà, si potrà aggiungere qualche altro evento.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it-IT"/>
              <a:t>ACCOGLIENZA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79999" y="1619996"/>
            <a:ext cx="9899998" cy="264995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I primi giorni di scuola segnano per i bimbi e le loro famiglie l’inizio di un momento molto importante,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ricco di attesa ma anche di timori. L’accoglienza e l’inserimento costituiscono l’essenza stessa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dell’esperienza educativa e gettano le basi per le future relazioni e l’inizio del cammino scolastico.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Questo momento facilita il processo di “separazione” del bambino dalla famiglia e fortifica il processo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di “distanziamento”, fondamentale e propedeutico all’avvio del processo di socializzazione.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La Scuola dell’Infanzia favorisce con azioni concrete l’accoglienza dei bambini,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delle bambine e delle loro famiglie in un ambiente dove l’ascolto e l’apertura alla relazione sono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valori fondamentali; si mira a favorire una relazione di reciproca responsabilità tra genitori e insegnanti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fondata sulla condivisione di un progetto comune.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PREMESSA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>
              <a:spcBef>
                <a:spcPts val="0"/>
              </a:spcBef>
            </a:pPr>
            <a:r>
              <a:rPr lang="it-IT" sz="1800"/>
              <a:t>La Scuola dell’Infanzia “Maria Assunta” è il luogo dove i bambini e le bambine imparano</a:t>
            </a:r>
          </a:p>
          <a:p>
            <a:pPr lvl="0">
              <a:spcBef>
                <a:spcPts val="0"/>
              </a:spcBef>
            </a:pPr>
            <a:r>
              <a:rPr lang="it-IT" sz="1800"/>
              <a:t>ad orientare e sviluppare le proprie personalità ed a sviluppare autonomie.</a:t>
            </a:r>
          </a:p>
          <a:p>
            <a:pPr lvl="0">
              <a:spcBef>
                <a:spcPts val="0"/>
              </a:spcBef>
            </a:pPr>
            <a:r>
              <a:rPr lang="it-IT" sz="1800"/>
              <a:t>In questo contesto educativo, la centralità del bambino è fondamentale ed è al centro</a:t>
            </a:r>
          </a:p>
          <a:p>
            <a:pPr lvl="0">
              <a:spcBef>
                <a:spcPts val="0"/>
              </a:spcBef>
            </a:pPr>
            <a:r>
              <a:rPr lang="it-IT" sz="1800"/>
              <a:t>dell’azione educativa in ogni suo aspetto: cognitivo, corporeo, affettivo, relazionale,</a:t>
            </a:r>
          </a:p>
          <a:p>
            <a:pPr lvl="0">
              <a:spcBef>
                <a:spcPts val="0"/>
              </a:spcBef>
            </a:pPr>
            <a:r>
              <a:rPr lang="it-IT" sz="1800"/>
              <a:t>Estetico,etico, religioso e spirituale (Indicazioni nazionali settembre 2012).</a:t>
            </a:r>
          </a:p>
          <a:p>
            <a:pPr lvl="0">
              <a:spcBef>
                <a:spcPts val="0"/>
              </a:spcBef>
            </a:pPr>
            <a:r>
              <a:rPr lang="it-IT" sz="1800"/>
              <a:t>Le proposte attuate hanno la finalità di promuovere la relazione tra i bambini,</a:t>
            </a:r>
          </a:p>
          <a:p>
            <a:pPr lvl="0">
              <a:spcBef>
                <a:spcPts val="0"/>
              </a:spcBef>
            </a:pPr>
            <a:r>
              <a:rPr lang="it-IT" sz="1800"/>
              <a:t>Sostenendo la condivisione delle proposte.</a:t>
            </a:r>
          </a:p>
          <a:p>
            <a:pPr lvl="0">
              <a:spcBef>
                <a:spcPts val="0"/>
              </a:spcBef>
            </a:pPr>
            <a:r>
              <a:rPr lang="it-IT" sz="1800"/>
              <a:t>I bambini vengono guidati a comprendere quanto sia prezioso, unico e fondamentale,</a:t>
            </a:r>
          </a:p>
          <a:p>
            <a:pPr lvl="0">
              <a:spcBef>
                <a:spcPts val="0"/>
              </a:spcBef>
            </a:pPr>
            <a:r>
              <a:rPr lang="it-IT" sz="1800"/>
              <a:t>Ma nello stesso tempo anche che fa parte di una società.</a:t>
            </a:r>
          </a:p>
          <a:p>
            <a:pPr lvl="0"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ANALISI DELLA SEZIONE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>
          <a:xfrm>
            <a:off x="1079997" y="1172516"/>
            <a:ext cx="8495635" cy="4227481"/>
          </a:xfrm>
        </p:spPr>
        <p:txBody>
          <a:bodyPr anchor="ctr" anchorCtr="1"/>
          <a:lstStyle/>
          <a:p>
            <a:pPr lvl="0" algn="ctr"/>
            <a:r>
              <a:rPr lang="it-IT" sz="1800"/>
              <a:t>La sezione Tulipani e Girasoli accoglie 20 bambini: 7 di 4 anni e 13 di 5 anni, di cui 11 sono maschi e 9 femmine.</a:t>
            </a:r>
          </a:p>
          <a:p>
            <a:pPr lvl="0" algn="ctr"/>
            <a:r>
              <a:rPr lang="it-IT" sz="1800"/>
              <a:t>L’insegnante di sezione è Federica Ghidoni, affiancata in alcuni momenti dall’insegnante part-time Emanuela Marku.</a:t>
            </a:r>
          </a:p>
          <a:p>
            <a:pPr lvl="0" algn="ctr"/>
            <a:r>
              <a:rPr lang="it-IT" sz="1800"/>
              <a:t>Gli spazi della sezione sono organizzati in angoli, con una cucina, la libreria, le costruzioni, le macchinine ed i giochi da tavolo a cui i bimbi hanno libero accesso nei momenti di gioco libero.</a:t>
            </a:r>
          </a:p>
          <a:p>
            <a:pPr lvl="0" algn="ctr"/>
            <a:r>
              <a:rPr lang="it-IT" sz="1800"/>
              <a:t>Gli spazi del gioco  e delle attività sono sistemati vicino al ripiano dove i bimbi hanno il loro materiale scolastico.</a:t>
            </a:r>
          </a:p>
          <a:p>
            <a:pPr lvl="0" algn="ctr"/>
            <a:r>
              <a:rPr lang="it-IT" sz="1800"/>
              <a:t>La giornata è così organizzata: accoglienza, gioco libero, bagno, colazione, attività, gioco libero, bagno, pranzo, bagno, riposo, bagno, merenda ed uscita.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74157"/>
            <a:ext cx="9071643" cy="1250277"/>
          </a:xfrm>
        </p:spPr>
        <p:txBody>
          <a:bodyPr/>
          <a:lstStyle/>
          <a:p>
            <a:pPr lvl="0"/>
            <a:r>
              <a:rPr lang="it-IT"/>
              <a:t>Progetto didattico</a:t>
            </a:r>
            <a:br>
              <a:rPr lang="it-IT"/>
            </a:br>
            <a:r>
              <a:rPr lang="it-IT"/>
              <a:t>LE FIABE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/>
            <a:r>
              <a:rPr lang="it-IT" sz="1800"/>
              <a:t>La programmazione annuale ha come riferimento le Indicazioni Nazionali, dove vengono definite le finalità che la Scuola dell’Infanzia è chiamata a promuovere: lo sviluppo dell’identità, dell’autonomia e delle competenze.</a:t>
            </a:r>
          </a:p>
          <a:p>
            <a:pPr lvl="0" algn="ctr"/>
            <a:r>
              <a:rPr lang="it-IT" sz="1800"/>
              <a:t>Vengono toccati tutti i campi d’esperienza: i discorsi e le parole, la conoscenza del mondo, il sé e l’altro, immagini, suoni e colori ed il corpo e movimento.</a:t>
            </a:r>
          </a:p>
          <a:p>
            <a:pPr lvl="0" algn="ctr"/>
            <a:r>
              <a:rPr lang="it-IT" sz="1800"/>
              <a:t>La programmazione verterà sulla lettura di libri e fiabe mirate all’argomento trattato in  sezione, per esempio le stagioni ed il corpo umano.</a:t>
            </a:r>
          </a:p>
          <a:p>
            <a:pPr lvl="0" algn="ctr"/>
            <a:r>
              <a:rPr lang="it-IT" sz="1800"/>
              <a:t>Questo progetto è stato pensato per abituare i bambini all’ascolto, in vista del prossimo anno alla primaria per i bimbi grandi.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RELIGIONE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/>
            <a:r>
              <a:rPr lang="it-IT" sz="2000"/>
              <a:t>Il progetto di religione verrà svolto dall’insegnante di sezione e tratteremo i temi religiosi principali quali il Natale, Pasqua e la vita dei Santi più importanti (San Francesco, San Martino…), sulla vita di Gesù da adulto e sui 12 Apostoli, suoi amici più intimi.  </a:t>
            </a:r>
          </a:p>
          <a:p>
            <a:pPr lvl="0" algn="ctr"/>
            <a:r>
              <a:rPr lang="it-IT" sz="2000"/>
              <a:t>Tratteremo infine le parabole più importanti.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ORTO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lvl="0" algn="ctr"/>
            <a:r>
              <a:rPr lang="it-IT" sz="2800"/>
              <a:t>Questo progetto viene ad inserirsi all’interno della progettazione annuale legato alla stagione primaverile, quando con i bambini tratteremo l’elemento terra.</a:t>
            </a:r>
          </a:p>
          <a:p>
            <a:pPr lvl="0" algn="ctr"/>
            <a:r>
              <a:rPr lang="it-IT" sz="2800"/>
              <a:t>Insieme ai bambini realizzeremo dei piccoli orti in cassetta, che i bambini  potranno portare a casa, per poter continuare a vedere il ciclo vitale delle piante e per responsabilizzarli nella cura della natura.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/>
              <a:t>PROGETTO MUSICA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>
          <a:xfrm>
            <a:off x="503998" y="1326236"/>
            <a:ext cx="9071643" cy="3288237"/>
          </a:xfrm>
        </p:spPr>
        <p:txBody>
          <a:bodyPr anchor="ctr" anchorCtr="1"/>
          <a:lstStyle/>
          <a:p>
            <a:pPr lvl="0" algn="ctr"/>
            <a:r>
              <a:rPr lang="it-IT" sz="2000"/>
              <a:t>La musica è una fonte preziosa di stimoli e proprio per questo motivo che alla Scuola dell’Infanzia è fondamentale l’educazione al suono e la stimolazione acustica, in quanto permettono al bambino i scoprire suoni e rumori della realtà circostante.</a:t>
            </a:r>
          </a:p>
          <a:p>
            <a:pPr lvl="0" algn="ctr"/>
            <a:r>
              <a:rPr lang="it-IT" sz="2000"/>
              <a:t>Il progetto di musica sarà svolto dalla maestra Sara della Fondazione Scuola di Musica “Andreoli” di Mirandola.</a:t>
            </a:r>
          </a:p>
          <a:p>
            <a:pPr lvl="0" algn="ctr"/>
            <a:r>
              <a:rPr lang="it-IT" sz="2000"/>
              <a:t>Gli incontri si svolgeranno a cadenza settimanale, a partire da marzo</a:t>
            </a:r>
          </a:p>
          <a:p>
            <a:pPr lvl="0" algn="ctr"/>
            <a:r>
              <a:rPr lang="it-IT" sz="2000"/>
              <a:t>Alla fine ci sarà una performance musicale della nostra piccola “banda” a conclusione del progetto.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t-IT" sz="3200"/>
              <a:t>Progetto “Dal segno al disegno, sfioro una parola e nasce una storia”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l"/>
            <a:r>
              <a:rPr lang="it-IT" sz="2000"/>
              <a:t>L’esperienza parte dal disegnare con i segni, per poi arrivare a capire che i segni, oltre al disegno, realizzano anche le lettere. Dalle lettere si possono ricavare dei disegni che posso utilizzare come carte di Propp per realizzare delle storie bellissime.</a:t>
            </a:r>
          </a:p>
          <a:p>
            <a:pPr lvl="0" algn="l"/>
            <a:endParaRPr lang="it-IT" sz="2000"/>
          </a:p>
          <a:p>
            <a:pPr lvl="0" algn="l"/>
            <a:r>
              <a:rPr lang="it-IT" sz="2000"/>
              <a:t>Il progetto sarà curato dall’esperto Maurizio Labagnara, sarà a cadenza settimanale (per la nostra sezione sarà il martedì) ed ogni incontro avrà la durata di circa 2 ore.</a:t>
            </a:r>
          </a:p>
          <a:p>
            <a:pPr lvl="0" algn="l"/>
            <a:r>
              <a:rPr lang="it-IT" sz="2000"/>
              <a:t>Gli incontri inizieranno martedì 25 ottobre e si concluderanno il 6 dicembre.</a:t>
            </a:r>
          </a:p>
          <a:p>
            <a:pPr lvl="0" algn="l"/>
            <a:endParaRPr lang="it-IT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redefini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1604</Words>
  <Application>Microsoft Office PowerPoint</Application>
  <PresentationFormat>Widescreen</PresentationFormat>
  <Paragraphs>106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Microsoft YaHei</vt:lpstr>
      <vt:lpstr>Arial</vt:lpstr>
      <vt:lpstr>Calibri</vt:lpstr>
      <vt:lpstr>Liberation Sans</vt:lpstr>
      <vt:lpstr>Liberation Serif</vt:lpstr>
      <vt:lpstr>Segoe UI</vt:lpstr>
      <vt:lpstr>Tahoma</vt:lpstr>
      <vt:lpstr>Predefinito</vt:lpstr>
      <vt:lpstr>SCUOLA DELL'INFANZIA PARITARIA "MARIA ASSUNTA" SAN PROSPERO (MO)  A.S.2022/202    SEZIONE TULIPANI E GIRASOLI</vt:lpstr>
      <vt:lpstr>ACCOGLIENZA</vt:lpstr>
      <vt:lpstr>PREMESSA</vt:lpstr>
      <vt:lpstr>ANALISI DELLA SEZIONE</vt:lpstr>
      <vt:lpstr>Progetto didattico LE FIABE</vt:lpstr>
      <vt:lpstr>PROGETTO RELIGIONE</vt:lpstr>
      <vt:lpstr>PROGETTO ORTO</vt:lpstr>
      <vt:lpstr>PROGETTO MUSICA</vt:lpstr>
      <vt:lpstr>Progetto “Dal segno al disegno, sfioro una parola e nasce una storia”</vt:lpstr>
      <vt:lpstr>PROGETTO MOTORIA</vt:lpstr>
      <vt:lpstr>PROGETTO SICUREZZA, PRIMO SOCCORSO ED ED. STRADALE</vt:lpstr>
      <vt:lpstr>USCITE DIDATTICHE</vt:lpstr>
      <vt:lpstr>PROGETTO LETTOSCRITTURA</vt:lpstr>
      <vt:lpstr>PROGETTO LETTURA</vt:lpstr>
      <vt:lpstr>PROGETTO INGLESE</vt:lpstr>
      <vt:lpstr>PROGETTO CORPO UMANO</vt:lpstr>
      <vt:lpstr>LE FESTE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DELL'INFANZIA PARITARIA "MARIA ASSUNTA" SAN PROSPERO (MO)  A.S.2022/202    SEZIONE TULIPANI E GIRASOLI</dc:title>
  <dc:creator>rossella</dc:creator>
  <cp:lastModifiedBy>rossella</cp:lastModifiedBy>
  <cp:revision>18</cp:revision>
  <dcterms:created xsi:type="dcterms:W3CDTF">2022-10-22T17:55:22Z</dcterms:created>
  <dcterms:modified xsi:type="dcterms:W3CDTF">2022-11-24T09:12:02Z</dcterms:modified>
</cp:coreProperties>
</file>