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7" r:id="rId8"/>
    <p:sldId id="270" r:id="rId9"/>
    <p:sldId id="265" r:id="rId10"/>
    <p:sldId id="266" r:id="rId11"/>
    <p:sldId id="271" r:id="rId12"/>
    <p:sldId id="268" r:id="rId13"/>
    <p:sldId id="272" r:id="rId14"/>
    <p:sldId id="273" r:id="rId15"/>
    <p:sldId id="263" r:id="rId16"/>
    <p:sldId id="264" r:id="rId17"/>
    <p:sldId id="269" r:id="rId1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5C04"/>
    <a:srgbClr val="0000FF"/>
    <a:srgbClr val="336600"/>
    <a:srgbClr val="003366"/>
    <a:srgbClr val="008080"/>
    <a:srgbClr val="CCCC00"/>
    <a:srgbClr val="800080"/>
    <a:srgbClr val="808000"/>
    <a:srgbClr val="FC24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34A42F62-2873-450E-ACD7-2BE2B2782883}" type="datetimeFigureOut">
              <a:rPr lang="it-IT" smtClean="0"/>
              <a:t>21/10/2022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C8FDAC2-DE7A-4EAA-B66E-A72A89D05584}" type="slidenum">
              <a:rPr lang="it-IT" smtClean="0"/>
              <a:t>‹N›</a:t>
            </a:fld>
            <a:endParaRPr lang="it-IT"/>
          </a:p>
        </p:txBody>
      </p:sp>
    </p:spTree>
    <p:extLst>
      <p:ext uri="{BB962C8B-B14F-4D97-AF65-F5344CB8AC3E}">
        <p14:creationId xmlns:p14="http://schemas.microsoft.com/office/powerpoint/2010/main" val="2217702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4A42F62-2873-450E-ACD7-2BE2B2782883}" type="datetimeFigureOut">
              <a:rPr lang="it-IT" smtClean="0"/>
              <a:t>21/10/2022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C8FDAC2-DE7A-4EAA-B66E-A72A89D05584}" type="slidenum">
              <a:rPr lang="it-IT" smtClean="0"/>
              <a:t>‹N›</a:t>
            </a:fld>
            <a:endParaRPr lang="it-IT"/>
          </a:p>
        </p:txBody>
      </p:sp>
    </p:spTree>
    <p:extLst>
      <p:ext uri="{BB962C8B-B14F-4D97-AF65-F5344CB8AC3E}">
        <p14:creationId xmlns:p14="http://schemas.microsoft.com/office/powerpoint/2010/main" val="3024088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4A42F62-2873-450E-ACD7-2BE2B2782883}" type="datetimeFigureOut">
              <a:rPr lang="it-IT" smtClean="0"/>
              <a:t>21/10/2022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C8FDAC2-DE7A-4EAA-B66E-A72A89D05584}" type="slidenum">
              <a:rPr lang="it-IT" smtClean="0"/>
              <a:t>‹N›</a:t>
            </a:fld>
            <a:endParaRPr lang="it-IT"/>
          </a:p>
        </p:txBody>
      </p:sp>
    </p:spTree>
    <p:extLst>
      <p:ext uri="{BB962C8B-B14F-4D97-AF65-F5344CB8AC3E}">
        <p14:creationId xmlns:p14="http://schemas.microsoft.com/office/powerpoint/2010/main" val="2888837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4A42F62-2873-450E-ACD7-2BE2B2782883}" type="datetimeFigureOut">
              <a:rPr lang="it-IT" smtClean="0"/>
              <a:t>21/10/2022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C8FDAC2-DE7A-4EAA-B66E-A72A89D05584}" type="slidenum">
              <a:rPr lang="it-IT" smtClean="0"/>
              <a:t>‹N›</a:t>
            </a:fld>
            <a:endParaRPr lang="it-IT"/>
          </a:p>
        </p:txBody>
      </p:sp>
    </p:spTree>
    <p:extLst>
      <p:ext uri="{BB962C8B-B14F-4D97-AF65-F5344CB8AC3E}">
        <p14:creationId xmlns:p14="http://schemas.microsoft.com/office/powerpoint/2010/main" val="2733979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34A42F62-2873-450E-ACD7-2BE2B2782883}" type="datetimeFigureOut">
              <a:rPr lang="it-IT" smtClean="0"/>
              <a:t>21/10/2022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C8FDAC2-DE7A-4EAA-B66E-A72A89D05584}" type="slidenum">
              <a:rPr lang="it-IT" smtClean="0"/>
              <a:t>‹N›</a:t>
            </a:fld>
            <a:endParaRPr lang="it-IT"/>
          </a:p>
        </p:txBody>
      </p:sp>
    </p:spTree>
    <p:extLst>
      <p:ext uri="{BB962C8B-B14F-4D97-AF65-F5344CB8AC3E}">
        <p14:creationId xmlns:p14="http://schemas.microsoft.com/office/powerpoint/2010/main" val="728786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34A42F62-2873-450E-ACD7-2BE2B2782883}" type="datetimeFigureOut">
              <a:rPr lang="it-IT" smtClean="0"/>
              <a:t>21/10/2022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C8FDAC2-DE7A-4EAA-B66E-A72A89D05584}" type="slidenum">
              <a:rPr lang="it-IT" smtClean="0"/>
              <a:t>‹N›</a:t>
            </a:fld>
            <a:endParaRPr lang="it-IT"/>
          </a:p>
        </p:txBody>
      </p:sp>
    </p:spTree>
    <p:extLst>
      <p:ext uri="{BB962C8B-B14F-4D97-AF65-F5344CB8AC3E}">
        <p14:creationId xmlns:p14="http://schemas.microsoft.com/office/powerpoint/2010/main" val="1388957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34A42F62-2873-450E-ACD7-2BE2B2782883}" type="datetimeFigureOut">
              <a:rPr lang="it-IT" smtClean="0"/>
              <a:t>21/10/2022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C8FDAC2-DE7A-4EAA-B66E-A72A89D05584}" type="slidenum">
              <a:rPr lang="it-IT" smtClean="0"/>
              <a:t>‹N›</a:t>
            </a:fld>
            <a:endParaRPr lang="it-IT"/>
          </a:p>
        </p:txBody>
      </p:sp>
    </p:spTree>
    <p:extLst>
      <p:ext uri="{BB962C8B-B14F-4D97-AF65-F5344CB8AC3E}">
        <p14:creationId xmlns:p14="http://schemas.microsoft.com/office/powerpoint/2010/main" val="204956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34A42F62-2873-450E-ACD7-2BE2B2782883}" type="datetimeFigureOut">
              <a:rPr lang="it-IT" smtClean="0"/>
              <a:t>21/10/2022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C8FDAC2-DE7A-4EAA-B66E-A72A89D05584}" type="slidenum">
              <a:rPr lang="it-IT" smtClean="0"/>
              <a:t>‹N›</a:t>
            </a:fld>
            <a:endParaRPr lang="it-IT"/>
          </a:p>
        </p:txBody>
      </p:sp>
    </p:spTree>
    <p:extLst>
      <p:ext uri="{BB962C8B-B14F-4D97-AF65-F5344CB8AC3E}">
        <p14:creationId xmlns:p14="http://schemas.microsoft.com/office/powerpoint/2010/main" val="1526246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4A42F62-2873-450E-ACD7-2BE2B2782883}" type="datetimeFigureOut">
              <a:rPr lang="it-IT" smtClean="0"/>
              <a:t>21/10/2022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C8FDAC2-DE7A-4EAA-B66E-A72A89D05584}" type="slidenum">
              <a:rPr lang="it-IT" smtClean="0"/>
              <a:t>‹N›</a:t>
            </a:fld>
            <a:endParaRPr lang="it-IT"/>
          </a:p>
        </p:txBody>
      </p:sp>
    </p:spTree>
    <p:extLst>
      <p:ext uri="{BB962C8B-B14F-4D97-AF65-F5344CB8AC3E}">
        <p14:creationId xmlns:p14="http://schemas.microsoft.com/office/powerpoint/2010/main" val="855302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4A42F62-2873-450E-ACD7-2BE2B2782883}" type="datetimeFigureOut">
              <a:rPr lang="it-IT" smtClean="0"/>
              <a:t>21/10/2022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C8FDAC2-DE7A-4EAA-B66E-A72A89D05584}" type="slidenum">
              <a:rPr lang="it-IT" smtClean="0"/>
              <a:t>‹N›</a:t>
            </a:fld>
            <a:endParaRPr lang="it-IT"/>
          </a:p>
        </p:txBody>
      </p:sp>
    </p:spTree>
    <p:extLst>
      <p:ext uri="{BB962C8B-B14F-4D97-AF65-F5344CB8AC3E}">
        <p14:creationId xmlns:p14="http://schemas.microsoft.com/office/powerpoint/2010/main" val="3798897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4A42F62-2873-450E-ACD7-2BE2B2782883}" type="datetimeFigureOut">
              <a:rPr lang="it-IT" smtClean="0"/>
              <a:t>21/10/2022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C8FDAC2-DE7A-4EAA-B66E-A72A89D05584}" type="slidenum">
              <a:rPr lang="it-IT" smtClean="0"/>
              <a:t>‹N›</a:t>
            </a:fld>
            <a:endParaRPr lang="it-IT"/>
          </a:p>
        </p:txBody>
      </p:sp>
    </p:spTree>
    <p:extLst>
      <p:ext uri="{BB962C8B-B14F-4D97-AF65-F5344CB8AC3E}">
        <p14:creationId xmlns:p14="http://schemas.microsoft.com/office/powerpoint/2010/main" val="3735137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A42F62-2873-450E-ACD7-2BE2B2782883}" type="datetimeFigureOut">
              <a:rPr lang="it-IT" smtClean="0"/>
              <a:t>21/10/2022</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8FDAC2-DE7A-4EAA-B66E-A72A89D05584}" type="slidenum">
              <a:rPr lang="it-IT" smtClean="0"/>
              <a:t>‹N›</a:t>
            </a:fld>
            <a:endParaRPr lang="it-IT"/>
          </a:p>
        </p:txBody>
      </p:sp>
    </p:spTree>
    <p:extLst>
      <p:ext uri="{BB962C8B-B14F-4D97-AF65-F5344CB8AC3E}">
        <p14:creationId xmlns:p14="http://schemas.microsoft.com/office/powerpoint/2010/main" val="1193105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2" y="0"/>
            <a:ext cx="12190828" cy="6805143"/>
          </a:xfrm>
          <a:prstGeom prst="rect">
            <a:avLst/>
          </a:prstGeom>
        </p:spPr>
      </p:pic>
      <p:sp>
        <p:nvSpPr>
          <p:cNvPr id="5" name="Rettangolo 4"/>
          <p:cNvSpPr/>
          <p:nvPr/>
        </p:nvSpPr>
        <p:spPr>
          <a:xfrm>
            <a:off x="1172" y="31930"/>
            <a:ext cx="12190828" cy="677108"/>
          </a:xfrm>
          <a:prstGeom prst="rect">
            <a:avLst/>
          </a:prstGeom>
        </p:spPr>
        <p:txBody>
          <a:bodyPr wrap="square">
            <a:spAutoFit/>
          </a:bodyPr>
          <a:lstStyle/>
          <a:p>
            <a:r>
              <a:rPr lang="it-IT" dirty="0" smtClean="0">
                <a:solidFill>
                  <a:srgbClr val="FF0000"/>
                </a:solidFill>
                <a:latin typeface="Arial Nova Light" panose="020B0604020202020204" pitchFamily="34" charset="0"/>
                <a:ea typeface="+mn-ea"/>
                <a:cs typeface="+mn-cs"/>
              </a:rPr>
              <a:t>   </a:t>
            </a:r>
            <a:r>
              <a:rPr lang="it-IT" sz="2000" b="1" dirty="0" smtClean="0">
                <a:solidFill>
                  <a:srgbClr val="FF0000"/>
                </a:solidFill>
                <a:latin typeface="Arial Nova Light" panose="020B0604020202020204" pitchFamily="34" charset="0"/>
                <a:ea typeface="+mn-ea"/>
                <a:cs typeface="+mn-cs"/>
              </a:rPr>
              <a:t>SCUOLA DELL’ INFANZIA PARITARIA «MARIA ASSUNTA» SAN PROSPERO (MO)  A.S.: 2022/2023</a:t>
            </a:r>
            <a:r>
              <a:rPr lang="it-IT" dirty="0" smtClean="0">
                <a:solidFill>
                  <a:srgbClr val="FF0000"/>
                </a:solidFill>
                <a:latin typeface="Arial Nova Light" panose="020B0604020202020204" pitchFamily="34" charset="0"/>
                <a:ea typeface="+mn-ea"/>
                <a:cs typeface="+mn-cs"/>
              </a:rPr>
              <a:t/>
            </a:r>
            <a:br>
              <a:rPr lang="it-IT" dirty="0" smtClean="0">
                <a:solidFill>
                  <a:srgbClr val="FF0000"/>
                </a:solidFill>
                <a:latin typeface="Arial Nova Light" panose="020B0604020202020204" pitchFamily="34" charset="0"/>
                <a:ea typeface="+mn-ea"/>
                <a:cs typeface="+mn-cs"/>
              </a:rPr>
            </a:br>
            <a:endParaRPr lang="it-IT" dirty="0"/>
          </a:p>
        </p:txBody>
      </p:sp>
      <p:sp>
        <p:nvSpPr>
          <p:cNvPr id="6" name="Rettangolo 5"/>
          <p:cNvSpPr/>
          <p:nvPr/>
        </p:nvSpPr>
        <p:spPr>
          <a:xfrm>
            <a:off x="1661375" y="1029109"/>
            <a:ext cx="7675808" cy="461665"/>
          </a:xfrm>
          <a:prstGeom prst="rect">
            <a:avLst/>
          </a:prstGeom>
        </p:spPr>
        <p:txBody>
          <a:bodyPr wrap="square">
            <a:spAutoFit/>
          </a:bodyPr>
          <a:lstStyle/>
          <a:p>
            <a:r>
              <a:rPr lang="it-IT" dirty="0" smtClean="0">
                <a:latin typeface="Arial Nova Light" panose="020B0604020202020204" pitchFamily="34" charset="0"/>
                <a:ea typeface="+mn-ea"/>
                <a:cs typeface="+mn-cs"/>
              </a:rPr>
              <a:t>          </a:t>
            </a:r>
            <a:r>
              <a:rPr lang="it-IT" sz="2400" b="1" dirty="0" smtClean="0">
                <a:solidFill>
                  <a:schemeClr val="bg1"/>
                </a:solidFill>
                <a:latin typeface="Arial Nova Light" panose="020B0604020202020204" pitchFamily="34" charset="0"/>
              </a:rPr>
              <a:t>SEZIONE 3/4 ANNI – MARGHERITE-TULIPANI</a:t>
            </a:r>
            <a:endParaRPr lang="it-IT" sz="2400" b="1" dirty="0">
              <a:solidFill>
                <a:schemeClr val="bg1"/>
              </a:solidFill>
            </a:endParaRPr>
          </a:p>
        </p:txBody>
      </p:sp>
      <p:sp>
        <p:nvSpPr>
          <p:cNvPr id="7" name="Rettangolo 6"/>
          <p:cNvSpPr/>
          <p:nvPr/>
        </p:nvSpPr>
        <p:spPr>
          <a:xfrm>
            <a:off x="785611" y="1442434"/>
            <a:ext cx="9710671" cy="830997"/>
          </a:xfrm>
          <a:prstGeom prst="rect">
            <a:avLst/>
          </a:prstGeom>
        </p:spPr>
        <p:txBody>
          <a:bodyPr wrap="square">
            <a:spAutoFit/>
          </a:bodyPr>
          <a:lstStyle/>
          <a:p>
            <a:r>
              <a:rPr lang="it-IT" sz="4800" b="1" dirty="0" smtClean="0">
                <a:solidFill>
                  <a:schemeClr val="bg1"/>
                </a:solidFill>
                <a:latin typeface="Arial Nova Light" panose="020B0604020202020204" pitchFamily="34" charset="0"/>
              </a:rPr>
              <a:t>  </a:t>
            </a:r>
            <a:r>
              <a:rPr lang="it-IT" sz="4800" b="1" u="sng" dirty="0" smtClean="0">
                <a:latin typeface="Arial Nova Light" panose="020B0604020202020204" pitchFamily="34" charset="0"/>
              </a:rPr>
              <a:t>PIANO DI LAVORO ANNUALE</a:t>
            </a:r>
            <a:endParaRPr lang="it-IT" sz="4800" dirty="0"/>
          </a:p>
        </p:txBody>
      </p:sp>
      <p:sp>
        <p:nvSpPr>
          <p:cNvPr id="8" name="Rettangolo 7"/>
          <p:cNvSpPr/>
          <p:nvPr/>
        </p:nvSpPr>
        <p:spPr>
          <a:xfrm>
            <a:off x="3541690" y="3086471"/>
            <a:ext cx="5102444" cy="3664336"/>
          </a:xfrm>
          <a:prstGeom prst="rect">
            <a:avLst/>
          </a:prstGeom>
        </p:spPr>
        <p:txBody>
          <a:bodyPr wrap="square">
            <a:spAutoFit/>
          </a:bodyPr>
          <a:lstStyle/>
          <a:p>
            <a:pPr>
              <a:lnSpc>
                <a:spcPct val="107000"/>
              </a:lnSpc>
              <a:spcAft>
                <a:spcPts val="800"/>
              </a:spcAft>
            </a:pPr>
            <a:endParaRPr lang="it-IT" sz="320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t-IT" sz="3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32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it-IT" sz="32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it-IT" sz="3200"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UN MONDO A COLORI “Sogna la tua vita a colori</a:t>
            </a:r>
            <a:r>
              <a:rPr lang="it-IT" sz="3200" b="1"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it-IT" sz="3200" b="1"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È </a:t>
            </a:r>
            <a:r>
              <a:rPr lang="it-IT" sz="3200"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il segreto della felicità.” </a:t>
            </a:r>
          </a:p>
          <a:p>
            <a:pPr>
              <a:lnSpc>
                <a:spcPct val="107000"/>
              </a:lnSpc>
              <a:spcAft>
                <a:spcPts val="800"/>
              </a:spcAft>
            </a:pPr>
            <a:r>
              <a:rPr lang="it-IT" sz="32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it-IT" sz="32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it-IT" sz="3200"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Walt Disney</a:t>
            </a:r>
            <a:endParaRPr lang="it-IT"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4997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1328"/>
            <a:ext cx="12192000" cy="6889328"/>
          </a:xfrm>
        </p:spPr>
      </p:pic>
      <p:sp>
        <p:nvSpPr>
          <p:cNvPr id="5" name="CasellaDiTesto 4"/>
          <p:cNvSpPr txBox="1"/>
          <p:nvPr/>
        </p:nvSpPr>
        <p:spPr>
          <a:xfrm>
            <a:off x="2884868" y="927279"/>
            <a:ext cx="6903076" cy="769441"/>
          </a:xfrm>
          <a:prstGeom prst="rect">
            <a:avLst/>
          </a:prstGeom>
          <a:noFill/>
        </p:spPr>
        <p:txBody>
          <a:bodyPr wrap="square" rtlCol="0">
            <a:spAutoFit/>
          </a:bodyPr>
          <a:lstStyle/>
          <a:p>
            <a:r>
              <a:rPr lang="it-IT" sz="4400" b="1" dirty="0" smtClean="0">
                <a:solidFill>
                  <a:srgbClr val="FF0000"/>
                </a:solidFill>
              </a:rPr>
              <a:t>   PROGETTO DI INGLESE</a:t>
            </a:r>
            <a:endParaRPr lang="it-IT" sz="4400" b="1" dirty="0">
              <a:solidFill>
                <a:srgbClr val="FF0000"/>
              </a:solidFill>
            </a:endParaRPr>
          </a:p>
        </p:txBody>
      </p:sp>
      <p:sp>
        <p:nvSpPr>
          <p:cNvPr id="6" name="CasellaDiTesto 5"/>
          <p:cNvSpPr txBox="1"/>
          <p:nvPr/>
        </p:nvSpPr>
        <p:spPr>
          <a:xfrm>
            <a:off x="1442434" y="1690688"/>
            <a:ext cx="9362941" cy="2862322"/>
          </a:xfrm>
          <a:prstGeom prst="rect">
            <a:avLst/>
          </a:prstGeom>
          <a:noFill/>
        </p:spPr>
        <p:txBody>
          <a:bodyPr wrap="square" rtlCol="0">
            <a:spAutoFit/>
          </a:bodyPr>
          <a:lstStyle/>
          <a:p>
            <a:r>
              <a:rPr lang="it-IT" sz="2000" dirty="0"/>
              <a:t>Il </a:t>
            </a:r>
            <a:r>
              <a:rPr lang="it-IT" sz="2000" dirty="0" smtClean="0"/>
              <a:t>progetto di inglese verrà seguito anche quest’anno da </a:t>
            </a:r>
            <a:r>
              <a:rPr lang="it-IT" sz="2000" dirty="0" err="1" smtClean="0"/>
              <a:t>Teacher</a:t>
            </a:r>
            <a:r>
              <a:rPr lang="it-IT" sz="2000" dirty="0" smtClean="0"/>
              <a:t> </a:t>
            </a:r>
            <a:r>
              <a:rPr lang="it-IT" sz="2000" dirty="0" err="1" smtClean="0"/>
              <a:t>Taty</a:t>
            </a:r>
            <a:r>
              <a:rPr lang="it-IT" sz="2000" dirty="0" smtClean="0"/>
              <a:t>  e svolto una volta </a:t>
            </a:r>
            <a:r>
              <a:rPr lang="it-IT" sz="2000" dirty="0"/>
              <a:t>alla </a:t>
            </a:r>
            <a:r>
              <a:rPr lang="it-IT" sz="2000" dirty="0" smtClean="0"/>
              <a:t>settimana. Comincerà in febbraio e durerà fino circa a fine aprile.</a:t>
            </a:r>
            <a:endParaRPr lang="it-IT" sz="2000" dirty="0"/>
          </a:p>
          <a:p>
            <a:r>
              <a:rPr lang="it-IT" sz="2000" dirty="0" smtClean="0"/>
              <a:t>Si </a:t>
            </a:r>
            <a:r>
              <a:rPr lang="it-IT" sz="2000" dirty="0"/>
              <a:t>vuole sviluppare, per l'apprendimento dell'inglese, ogni ambito che sia alla </a:t>
            </a:r>
            <a:r>
              <a:rPr lang="it-IT" sz="2000" dirty="0" smtClean="0"/>
              <a:t>portata dei </a:t>
            </a:r>
            <a:r>
              <a:rPr lang="it-IT" sz="2000" dirty="0"/>
              <a:t>bambini di questa età. L'insegnamento è strettamente collegato alle </a:t>
            </a:r>
            <a:r>
              <a:rPr lang="it-IT" sz="2000" dirty="0" smtClean="0"/>
              <a:t>attività educative </a:t>
            </a:r>
            <a:r>
              <a:rPr lang="it-IT" sz="2000" dirty="0"/>
              <a:t>e didattiche </a:t>
            </a:r>
            <a:r>
              <a:rPr lang="it-IT" sz="2000" dirty="0" smtClean="0"/>
              <a:t>che si svolgono </a:t>
            </a:r>
            <a:r>
              <a:rPr lang="it-IT" sz="2000" dirty="0"/>
              <a:t>in classe. Vengono perciò utilizzati vocaboli di </a:t>
            </a:r>
            <a:r>
              <a:rPr lang="it-IT" sz="2000" dirty="0" smtClean="0"/>
              <a:t>uso concreto </a:t>
            </a:r>
            <a:r>
              <a:rPr lang="it-IT" sz="2000" dirty="0"/>
              <a:t>riferiti al suo ambiente quotidiano come la scuola, la famiglia, il gioco, </a:t>
            </a:r>
            <a:r>
              <a:rPr lang="it-IT" sz="2000" dirty="0" smtClean="0"/>
              <a:t>i colori</a:t>
            </a:r>
            <a:r>
              <a:rPr lang="it-IT" sz="2000" dirty="0"/>
              <a:t>, gli animali. Si insiste in modo particolare sull'abbinamento </a:t>
            </a:r>
            <a:r>
              <a:rPr lang="it-IT" sz="2000" dirty="0" smtClean="0"/>
              <a:t>dell'immagine fonetica </a:t>
            </a:r>
            <a:r>
              <a:rPr lang="it-IT" sz="2000" dirty="0"/>
              <a:t>all'oggetto in esame</a:t>
            </a:r>
            <a:r>
              <a:rPr lang="it-IT" sz="2000" dirty="0" smtClean="0"/>
              <a:t>. Si ascoltano e si ripetono canzoncine orecchiabili e si guardano sulla </a:t>
            </a:r>
            <a:r>
              <a:rPr lang="it-IT" sz="2000" dirty="0" err="1" smtClean="0"/>
              <a:t>lim</a:t>
            </a:r>
            <a:r>
              <a:rPr lang="it-IT" sz="2000" dirty="0" smtClean="0"/>
              <a:t> divertenti cartoni animati in inglese.</a:t>
            </a:r>
            <a:endParaRPr lang="it-IT" sz="2000" dirty="0"/>
          </a:p>
        </p:txBody>
      </p:sp>
    </p:spTree>
    <p:extLst>
      <p:ext uri="{BB962C8B-B14F-4D97-AF65-F5344CB8AC3E}">
        <p14:creationId xmlns:p14="http://schemas.microsoft.com/office/powerpoint/2010/main" val="717910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9" name="CasellaDiTesto 8"/>
          <p:cNvSpPr txBox="1"/>
          <p:nvPr/>
        </p:nvSpPr>
        <p:spPr>
          <a:xfrm>
            <a:off x="746975" y="0"/>
            <a:ext cx="10187187" cy="707886"/>
          </a:xfrm>
          <a:prstGeom prst="rect">
            <a:avLst/>
          </a:prstGeom>
          <a:noFill/>
        </p:spPr>
        <p:txBody>
          <a:bodyPr wrap="square" rtlCol="0">
            <a:spAutoFit/>
          </a:bodyPr>
          <a:lstStyle/>
          <a:p>
            <a:r>
              <a:rPr lang="it-IT" sz="4000" b="1" dirty="0" smtClean="0">
                <a:solidFill>
                  <a:srgbClr val="FF0000"/>
                </a:solidFill>
              </a:rPr>
              <a:t>   </a:t>
            </a:r>
            <a:endParaRPr lang="it-IT" sz="4000" b="1" dirty="0">
              <a:solidFill>
                <a:srgbClr val="FF0000"/>
              </a:solidFill>
            </a:endParaRPr>
          </a:p>
        </p:txBody>
      </p:sp>
      <p:sp>
        <p:nvSpPr>
          <p:cNvPr id="10" name="CasellaDiTesto 9"/>
          <p:cNvSpPr txBox="1"/>
          <p:nvPr/>
        </p:nvSpPr>
        <p:spPr>
          <a:xfrm>
            <a:off x="4765183" y="707886"/>
            <a:ext cx="7302321" cy="369332"/>
          </a:xfrm>
          <a:prstGeom prst="rect">
            <a:avLst/>
          </a:prstGeom>
          <a:noFill/>
        </p:spPr>
        <p:txBody>
          <a:bodyPr wrap="square" rtlCol="0">
            <a:spAutoFit/>
          </a:bodyPr>
          <a:lstStyle/>
          <a:p>
            <a:r>
              <a:rPr lang="it-IT" dirty="0"/>
              <a:t> </a:t>
            </a:r>
            <a:endParaRPr lang="it-IT" b="1"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8806"/>
            <a:ext cx="12191999" cy="6880871"/>
          </a:xfrm>
        </p:spPr>
      </p:pic>
      <p:sp>
        <p:nvSpPr>
          <p:cNvPr id="5" name="CasellaDiTesto 4"/>
          <p:cNvSpPr txBox="1"/>
          <p:nvPr/>
        </p:nvSpPr>
        <p:spPr>
          <a:xfrm>
            <a:off x="746975" y="0"/>
            <a:ext cx="10805374" cy="769441"/>
          </a:xfrm>
          <a:prstGeom prst="rect">
            <a:avLst/>
          </a:prstGeom>
          <a:noFill/>
        </p:spPr>
        <p:txBody>
          <a:bodyPr wrap="square" rtlCol="0">
            <a:spAutoFit/>
          </a:bodyPr>
          <a:lstStyle/>
          <a:p>
            <a:r>
              <a:rPr lang="it-IT" sz="4400" b="1" dirty="0">
                <a:solidFill>
                  <a:srgbClr val="FF0000"/>
                </a:solidFill>
              </a:rPr>
              <a:t>PROGETTO LETTURA: MI LEGGI UNA STORIA?</a:t>
            </a:r>
            <a:endParaRPr lang="it-IT" sz="4400" dirty="0">
              <a:solidFill>
                <a:srgbClr val="FF0000"/>
              </a:solidFill>
            </a:endParaRPr>
          </a:p>
        </p:txBody>
      </p:sp>
      <p:pic>
        <p:nvPicPr>
          <p:cNvPr id="1026" name="Picture 2" descr="Leggete ai vostri figli un libro prima di dormire, non fate guardare loro la T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2072" y="4116716"/>
            <a:ext cx="4189927" cy="2741283"/>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47223" y="707886"/>
            <a:ext cx="7907628" cy="6463308"/>
          </a:xfrm>
          <a:prstGeom prst="rect">
            <a:avLst/>
          </a:prstGeom>
          <a:noFill/>
        </p:spPr>
        <p:txBody>
          <a:bodyPr wrap="square" rtlCol="0">
            <a:spAutoFit/>
          </a:bodyPr>
          <a:lstStyle/>
          <a:p>
            <a:endParaRPr lang="it-IT" sz="1050" dirty="0" smtClean="0"/>
          </a:p>
          <a:p>
            <a:r>
              <a:rPr lang="it-IT" sz="2200" dirty="0" smtClean="0"/>
              <a:t>Il </a:t>
            </a:r>
            <a:r>
              <a:rPr lang="it-IT" sz="2200" dirty="0"/>
              <a:t>progetto mira ad avvicinare i bambini alla lettura intesa come opportunità di gioco e di crescita attraverso l’uso della fantasia. Leggere e raccontare per conoscersi, per ascoltare, per fare domande. </a:t>
            </a:r>
          </a:p>
          <a:p>
            <a:r>
              <a:rPr lang="it-IT" sz="2200" b="1" u="sng" dirty="0"/>
              <a:t>Obiettivi: </a:t>
            </a:r>
            <a:r>
              <a:rPr lang="it-IT" sz="2200" dirty="0"/>
              <a:t>• Sviluppare la capacità di attenzione e d’ascolto • Creare un rapporto di continuità educativa tra scuola e famiglia • Soddisfare bisogni di curiosità ed imparare a superare le paure • Educare i bambini al rispetto del libro • Responsabilizzare il bambino all’utilizzo di un bene comune </a:t>
            </a:r>
          </a:p>
          <a:p>
            <a:r>
              <a:rPr lang="it-IT" sz="2200" dirty="0"/>
              <a:t>• Stimolare e rinforzare il piacere della lettura ancor prima di imparare a leggere </a:t>
            </a:r>
          </a:p>
          <a:p>
            <a:r>
              <a:rPr lang="it-IT" sz="2200" b="1" u="sng" dirty="0"/>
              <a:t>Metodologia: </a:t>
            </a:r>
            <a:r>
              <a:rPr lang="it-IT" sz="2200" dirty="0"/>
              <a:t>• I bambini porteranno a casa un bel libro della biblioteca scolastica, da leggere insieme a mamma e papà . • Potranno leggerlo </a:t>
            </a:r>
            <a:r>
              <a:rPr lang="it-IT" sz="2200" dirty="0" smtClean="0"/>
              <a:t>e </a:t>
            </a:r>
            <a:r>
              <a:rPr lang="it-IT" sz="2200" dirty="0"/>
              <a:t>rileggerlo insieme, tutti i giorni e tante volte, poi </a:t>
            </a:r>
            <a:r>
              <a:rPr lang="it-IT" sz="2200" dirty="0" smtClean="0"/>
              <a:t>la settimana </a:t>
            </a:r>
            <a:r>
              <a:rPr lang="it-IT" sz="2200" dirty="0"/>
              <a:t>successiva lo riporteranno a scuola </a:t>
            </a:r>
            <a:r>
              <a:rPr lang="it-IT" sz="2200" dirty="0" smtClean="0"/>
              <a:t>per </a:t>
            </a:r>
            <a:r>
              <a:rPr lang="it-IT" sz="2200" dirty="0"/>
              <a:t>prenderne uno </a:t>
            </a:r>
            <a:r>
              <a:rPr lang="it-IT" sz="2200" dirty="0" smtClean="0"/>
              <a:t>nuovo </a:t>
            </a:r>
            <a:r>
              <a:rPr lang="it-IT" sz="2200" dirty="0"/>
              <a:t>• Assieme all’insegnante il bambino compilerà </a:t>
            </a:r>
            <a:r>
              <a:rPr lang="it-IT" sz="2200" dirty="0" smtClean="0"/>
              <a:t>una </a:t>
            </a:r>
            <a:r>
              <a:rPr lang="it-IT" sz="2200" dirty="0"/>
              <a:t>scheda personale dove verranno annotati tutti i </a:t>
            </a:r>
            <a:r>
              <a:rPr lang="it-IT" sz="2200" dirty="0" smtClean="0"/>
              <a:t>libri </a:t>
            </a:r>
            <a:r>
              <a:rPr lang="it-IT" sz="2200" dirty="0"/>
              <a:t>che leggerà.</a:t>
            </a:r>
          </a:p>
          <a:p>
            <a:r>
              <a:rPr lang="it-IT" dirty="0"/>
              <a:t> </a:t>
            </a:r>
          </a:p>
        </p:txBody>
      </p:sp>
      <p:sp>
        <p:nvSpPr>
          <p:cNvPr id="7" name="CasellaDiTesto 6"/>
          <p:cNvSpPr txBox="1"/>
          <p:nvPr/>
        </p:nvSpPr>
        <p:spPr>
          <a:xfrm>
            <a:off x="8245202" y="769441"/>
            <a:ext cx="3822301" cy="2246769"/>
          </a:xfrm>
          <a:prstGeom prst="rect">
            <a:avLst/>
          </a:prstGeom>
          <a:noFill/>
        </p:spPr>
        <p:txBody>
          <a:bodyPr wrap="square" rtlCol="0">
            <a:spAutoFit/>
          </a:bodyPr>
          <a:lstStyle/>
          <a:p>
            <a:endParaRPr lang="it-IT" sz="2000" b="1" dirty="0" smtClean="0">
              <a:solidFill>
                <a:srgbClr val="FF0000"/>
              </a:solidFill>
            </a:endParaRPr>
          </a:p>
          <a:p>
            <a:r>
              <a:rPr lang="it-IT" sz="2000" b="1" dirty="0" smtClean="0">
                <a:solidFill>
                  <a:srgbClr val="FF0000"/>
                </a:solidFill>
              </a:rPr>
              <a:t>GRAZIE AL PROGETTO LANCIATO DA ANNA E ALLA GENEROSITA’ DELLE VOSTRE DONAZIONI, REALIZZEREMO UNA BIBLIOTECA SCOLASTICA DI CUI I VOSTRI BAMBINI POTRANNO GODERE.</a:t>
            </a:r>
          </a:p>
        </p:txBody>
      </p:sp>
    </p:spTree>
    <p:extLst>
      <p:ext uri="{BB962C8B-B14F-4D97-AF65-F5344CB8AC3E}">
        <p14:creationId xmlns:p14="http://schemas.microsoft.com/office/powerpoint/2010/main" val="4105813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p:spPr>
      </p:pic>
      <p:sp>
        <p:nvSpPr>
          <p:cNvPr id="8" name="Rettangolo 7"/>
          <p:cNvSpPr/>
          <p:nvPr/>
        </p:nvSpPr>
        <p:spPr>
          <a:xfrm>
            <a:off x="3155325" y="0"/>
            <a:ext cx="5769734" cy="707886"/>
          </a:xfrm>
          <a:prstGeom prst="rect">
            <a:avLst/>
          </a:prstGeom>
        </p:spPr>
        <p:txBody>
          <a:bodyPr wrap="square">
            <a:spAutoFit/>
          </a:bodyPr>
          <a:lstStyle/>
          <a:p>
            <a:r>
              <a:rPr lang="it-IT" sz="4000" b="1" dirty="0">
                <a:solidFill>
                  <a:srgbClr val="FF0000"/>
                </a:solidFill>
              </a:rPr>
              <a:t>I DIRITTI DEI BAMBINI</a:t>
            </a:r>
          </a:p>
        </p:txBody>
      </p:sp>
      <p:sp>
        <p:nvSpPr>
          <p:cNvPr id="9" name="CasellaDiTesto 8"/>
          <p:cNvSpPr txBox="1"/>
          <p:nvPr/>
        </p:nvSpPr>
        <p:spPr>
          <a:xfrm>
            <a:off x="193183" y="707886"/>
            <a:ext cx="3206840" cy="3693319"/>
          </a:xfrm>
          <a:prstGeom prst="rect">
            <a:avLst/>
          </a:prstGeom>
          <a:noFill/>
        </p:spPr>
        <p:txBody>
          <a:bodyPr wrap="square" rtlCol="0">
            <a:spAutoFit/>
          </a:bodyPr>
          <a:lstStyle/>
          <a:p>
            <a:r>
              <a:rPr lang="it-IT" b="1" dirty="0">
                <a:solidFill>
                  <a:srgbClr val="FF0000"/>
                </a:solidFill>
              </a:rPr>
              <a:t>Sono un bambino, tutti zitti</a:t>
            </a:r>
            <a:br>
              <a:rPr lang="it-IT" b="1" dirty="0">
                <a:solidFill>
                  <a:srgbClr val="FF0000"/>
                </a:solidFill>
              </a:rPr>
            </a:br>
            <a:r>
              <a:rPr lang="it-IT" b="1" dirty="0">
                <a:solidFill>
                  <a:srgbClr val="FF0000"/>
                </a:solidFill>
              </a:rPr>
              <a:t>ora vi elenco i miei diritti</a:t>
            </a:r>
            <a:br>
              <a:rPr lang="it-IT" b="1" dirty="0">
                <a:solidFill>
                  <a:srgbClr val="FF0000"/>
                </a:solidFill>
              </a:rPr>
            </a:br>
            <a:r>
              <a:rPr lang="it-IT" b="1" dirty="0">
                <a:solidFill>
                  <a:srgbClr val="FF0000"/>
                </a:solidFill>
              </a:rPr>
              <a:t>ho diritto a un nome mio</a:t>
            </a:r>
            <a:br>
              <a:rPr lang="it-IT" b="1" dirty="0">
                <a:solidFill>
                  <a:srgbClr val="FF0000"/>
                </a:solidFill>
              </a:rPr>
            </a:br>
            <a:r>
              <a:rPr lang="it-IT" b="1" dirty="0">
                <a:solidFill>
                  <a:srgbClr val="FF0000"/>
                </a:solidFill>
              </a:rPr>
              <a:t>perché sono unico, son io</a:t>
            </a:r>
            <a:br>
              <a:rPr lang="it-IT" b="1" dirty="0">
                <a:solidFill>
                  <a:srgbClr val="FF0000"/>
                </a:solidFill>
              </a:rPr>
            </a:br>
            <a:r>
              <a:rPr lang="it-IT" b="1" dirty="0">
                <a:solidFill>
                  <a:srgbClr val="FF0000"/>
                </a:solidFill>
              </a:rPr>
              <a:t>ho diritto a una famiglia</a:t>
            </a:r>
            <a:br>
              <a:rPr lang="it-IT" b="1" dirty="0">
                <a:solidFill>
                  <a:srgbClr val="FF0000"/>
                </a:solidFill>
              </a:rPr>
            </a:br>
            <a:r>
              <a:rPr lang="it-IT" b="1" dirty="0">
                <a:solidFill>
                  <a:srgbClr val="FF0000"/>
                </a:solidFill>
              </a:rPr>
              <a:t>all’amore, alla meraviglia</a:t>
            </a:r>
            <a:br>
              <a:rPr lang="it-IT" b="1" dirty="0">
                <a:solidFill>
                  <a:srgbClr val="FF0000"/>
                </a:solidFill>
              </a:rPr>
            </a:br>
            <a:r>
              <a:rPr lang="it-IT" b="1" dirty="0">
                <a:solidFill>
                  <a:srgbClr val="FF0000"/>
                </a:solidFill>
              </a:rPr>
              <a:t>ho diritto a un’istruzione</a:t>
            </a:r>
            <a:br>
              <a:rPr lang="it-IT" b="1" dirty="0">
                <a:solidFill>
                  <a:srgbClr val="FF0000"/>
                </a:solidFill>
              </a:rPr>
            </a:br>
            <a:r>
              <a:rPr lang="it-IT" b="1" dirty="0">
                <a:solidFill>
                  <a:srgbClr val="FF0000"/>
                </a:solidFill>
              </a:rPr>
              <a:t>al piacere di una canzone</a:t>
            </a:r>
            <a:br>
              <a:rPr lang="it-IT" b="1" dirty="0">
                <a:solidFill>
                  <a:srgbClr val="FF0000"/>
                </a:solidFill>
              </a:rPr>
            </a:br>
            <a:r>
              <a:rPr lang="it-IT" b="1" dirty="0">
                <a:solidFill>
                  <a:srgbClr val="FF0000"/>
                </a:solidFill>
              </a:rPr>
              <a:t>ho diritto a giorni felici</a:t>
            </a:r>
            <a:br>
              <a:rPr lang="it-IT" b="1" dirty="0">
                <a:solidFill>
                  <a:srgbClr val="FF0000"/>
                </a:solidFill>
              </a:rPr>
            </a:br>
            <a:r>
              <a:rPr lang="it-IT" b="1" dirty="0">
                <a:solidFill>
                  <a:srgbClr val="FF0000"/>
                </a:solidFill>
              </a:rPr>
              <a:t>a una vita senza nemici</a:t>
            </a:r>
            <a:br>
              <a:rPr lang="it-IT" b="1" dirty="0">
                <a:solidFill>
                  <a:srgbClr val="FF0000"/>
                </a:solidFill>
              </a:rPr>
            </a:br>
            <a:r>
              <a:rPr lang="it-IT" b="1" dirty="0">
                <a:solidFill>
                  <a:srgbClr val="FF0000"/>
                </a:solidFill>
              </a:rPr>
              <a:t>ho diritto a crescere sano</a:t>
            </a:r>
            <a:br>
              <a:rPr lang="it-IT" b="1" dirty="0">
                <a:solidFill>
                  <a:srgbClr val="FF0000"/>
                </a:solidFill>
              </a:rPr>
            </a:br>
            <a:r>
              <a:rPr lang="it-IT" b="1" dirty="0">
                <a:solidFill>
                  <a:srgbClr val="FF0000"/>
                </a:solidFill>
              </a:rPr>
              <a:t>forza, tendimi la mano!</a:t>
            </a:r>
            <a:r>
              <a:rPr lang="it-IT" dirty="0">
                <a:solidFill>
                  <a:srgbClr val="FF0000"/>
                </a:solidFill>
              </a:rPr>
              <a:t/>
            </a:r>
            <a:br>
              <a:rPr lang="it-IT" dirty="0">
                <a:solidFill>
                  <a:srgbClr val="FF0000"/>
                </a:solidFill>
              </a:rPr>
            </a:br>
            <a:r>
              <a:rPr lang="it-IT" dirty="0" smtClean="0">
                <a:solidFill>
                  <a:srgbClr val="FF0000"/>
                </a:solidFill>
              </a:rPr>
              <a:t>                </a:t>
            </a:r>
            <a:r>
              <a:rPr lang="it-IT" i="1" dirty="0" smtClean="0">
                <a:solidFill>
                  <a:srgbClr val="FF0000"/>
                </a:solidFill>
              </a:rPr>
              <a:t>Giuseppe </a:t>
            </a:r>
            <a:r>
              <a:rPr lang="it-IT" i="1" dirty="0">
                <a:solidFill>
                  <a:srgbClr val="FF0000"/>
                </a:solidFill>
              </a:rPr>
              <a:t>Bordi</a:t>
            </a:r>
            <a:endParaRPr lang="it-IT" dirty="0">
              <a:solidFill>
                <a:srgbClr val="FF0000"/>
              </a:solidFill>
            </a:endParaRPr>
          </a:p>
        </p:txBody>
      </p:sp>
      <p:sp>
        <p:nvSpPr>
          <p:cNvPr id="10" name="CasellaDiTesto 9"/>
          <p:cNvSpPr txBox="1"/>
          <p:nvPr/>
        </p:nvSpPr>
        <p:spPr>
          <a:xfrm>
            <a:off x="3850783" y="707886"/>
            <a:ext cx="8203842" cy="3046988"/>
          </a:xfrm>
          <a:prstGeom prst="rect">
            <a:avLst/>
          </a:prstGeom>
          <a:noFill/>
        </p:spPr>
        <p:txBody>
          <a:bodyPr wrap="square" rtlCol="0">
            <a:spAutoFit/>
          </a:bodyPr>
          <a:lstStyle/>
          <a:p>
            <a:r>
              <a:rPr lang="it-IT" sz="2400" dirty="0"/>
              <a:t>Non dimentichiamo i diritti dei bambini! Il 20 novembre si festeggia la Giornata Mondiale dei Diritti dell’Infanzia, ma bobbiamo ricordare che i bambini hanno DIRITTI FONDAMENTALI TUTTI I GIORNI.</a:t>
            </a:r>
          </a:p>
          <a:p>
            <a:r>
              <a:rPr lang="it-IT" sz="2400" dirty="0"/>
              <a:t>Quest’anno noi enfatizziamo uno di quelli naturali di </a:t>
            </a:r>
            <a:r>
              <a:rPr lang="it-IT" sz="2400" dirty="0" err="1"/>
              <a:t>Zavalloni</a:t>
            </a:r>
            <a:r>
              <a:rPr lang="it-IT" sz="2400" dirty="0"/>
              <a:t>: il diritto all’ozio, sistemando amache tra gli alberi del nostro meraviglioso giardino, in modo che i bambini possano dondolarsi e rilassarsi tra un gioco e l’altro.</a:t>
            </a:r>
          </a:p>
        </p:txBody>
      </p:sp>
    </p:spTree>
    <p:extLst>
      <p:ext uri="{BB962C8B-B14F-4D97-AF65-F5344CB8AC3E}">
        <p14:creationId xmlns:p14="http://schemas.microsoft.com/office/powerpoint/2010/main" val="3335791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8" name="Segnaposto contenuto 7"/>
          <p:cNvPicPr>
            <a:picLocks noGrp="1" noChangeAspect="1"/>
          </p:cNvPicPr>
          <p:nvPr>
            <p:ph idx="1"/>
          </p:nvPr>
        </p:nvPicPr>
        <p:blipFill>
          <a:blip r:embed="rId2"/>
          <a:stretch>
            <a:fillRect/>
          </a:stretch>
        </p:blipFill>
        <p:spPr>
          <a:xfrm>
            <a:off x="0" y="0"/>
            <a:ext cx="12192000" cy="6858000"/>
          </a:xfrm>
          <a:prstGeom prst="rect">
            <a:avLst/>
          </a:prstGeom>
        </p:spPr>
      </p:pic>
      <p:sp>
        <p:nvSpPr>
          <p:cNvPr id="9" name="CasellaDiTesto 8"/>
          <p:cNvSpPr txBox="1"/>
          <p:nvPr/>
        </p:nvSpPr>
        <p:spPr>
          <a:xfrm>
            <a:off x="1146220" y="0"/>
            <a:ext cx="9015211" cy="769441"/>
          </a:xfrm>
          <a:prstGeom prst="rect">
            <a:avLst/>
          </a:prstGeom>
          <a:noFill/>
        </p:spPr>
        <p:txBody>
          <a:bodyPr wrap="square" rtlCol="0">
            <a:spAutoFit/>
          </a:bodyPr>
          <a:lstStyle/>
          <a:p>
            <a:r>
              <a:rPr lang="it-IT" sz="4400" b="1" dirty="0" smtClean="0">
                <a:solidFill>
                  <a:srgbClr val="FF0000"/>
                </a:solidFill>
              </a:rPr>
              <a:t>          USCITE DIDATTICHE &amp; TEATRO</a:t>
            </a:r>
            <a:endParaRPr lang="it-IT" sz="4400" dirty="0">
              <a:solidFill>
                <a:srgbClr val="FF0000"/>
              </a:solidFill>
            </a:endParaRPr>
          </a:p>
        </p:txBody>
      </p:sp>
      <p:sp>
        <p:nvSpPr>
          <p:cNvPr id="10" name="CasellaDiTesto 9"/>
          <p:cNvSpPr txBox="1"/>
          <p:nvPr/>
        </p:nvSpPr>
        <p:spPr>
          <a:xfrm>
            <a:off x="193183" y="914400"/>
            <a:ext cx="7070502" cy="5355312"/>
          </a:xfrm>
          <a:prstGeom prst="rect">
            <a:avLst/>
          </a:prstGeom>
          <a:noFill/>
        </p:spPr>
        <p:txBody>
          <a:bodyPr wrap="square" rtlCol="0">
            <a:spAutoFit/>
          </a:bodyPr>
          <a:lstStyle/>
          <a:p>
            <a:pPr fontAlgn="base"/>
            <a:r>
              <a:rPr lang="it-IT" dirty="0"/>
              <a:t>Le uscite </a:t>
            </a:r>
            <a:r>
              <a:rPr lang="it-IT" dirty="0" smtClean="0"/>
              <a:t>didattiche rivestono </a:t>
            </a:r>
            <a:r>
              <a:rPr lang="it-IT" dirty="0"/>
              <a:t>un ruolo importante nella formazione dei </a:t>
            </a:r>
            <a:r>
              <a:rPr lang="it-IT" dirty="0" smtClean="0"/>
              <a:t>bambini </a:t>
            </a:r>
            <a:r>
              <a:rPr lang="it-IT" dirty="0"/>
              <a:t>e costituiscono un valido strumento nell’azione didattico-educativa.</a:t>
            </a:r>
          </a:p>
          <a:p>
            <a:pPr fontAlgn="base"/>
            <a:r>
              <a:rPr lang="it-IT" dirty="0"/>
              <a:t>Sul piano educativo consentono un positivo sviluppo delle dinamiche socio-affettive del gruppo classe e sollecitano la curiosità di conoscere.</a:t>
            </a:r>
            <a:br>
              <a:rPr lang="it-IT" dirty="0"/>
            </a:br>
            <a:r>
              <a:rPr lang="it-IT" dirty="0"/>
              <a:t>Sul piano didattico favoriscono l’apprendimento delle conoscenze, l’attività di ricerca e conoscenza dell’ambiente.</a:t>
            </a:r>
            <a:br>
              <a:rPr lang="it-IT" dirty="0"/>
            </a:br>
            <a:r>
              <a:rPr lang="it-IT" dirty="0"/>
              <a:t>Affinché queste esperienze abbiano un’effettiva valenza formativa, devono essere considerate come momento integrante della normale attività scolastica. Richiedono, pertanto, un’adeguata programmazione didattica e culturale predisposta dalla </a:t>
            </a:r>
            <a:r>
              <a:rPr lang="it-IT" dirty="0" smtClean="0"/>
              <a:t>Scuola. Attualmente stiamo valutando le varie proposte del territorio tra le quali scegliere.</a:t>
            </a:r>
          </a:p>
          <a:p>
            <a:pPr fontAlgn="base"/>
            <a:endParaRPr lang="it-IT" dirty="0"/>
          </a:p>
          <a:p>
            <a:pPr fontAlgn="base"/>
            <a:r>
              <a:rPr lang="it-IT" dirty="0"/>
              <a:t> </a:t>
            </a:r>
            <a:r>
              <a:rPr lang="it-IT" dirty="0" smtClean="0"/>
              <a:t>Accompagnare i bambini</a:t>
            </a:r>
            <a:r>
              <a:rPr lang="it-IT" dirty="0"/>
              <a:t> a vedere gli spettacoli teatrali è molto importante per la loro crescita, oltre che divertente. L’arte teatrale</a:t>
            </a:r>
            <a:r>
              <a:rPr lang="it-IT" b="1" dirty="0"/>
              <a:t> </a:t>
            </a:r>
            <a:r>
              <a:rPr lang="it-IT" dirty="0"/>
              <a:t>stimola infatti la fantasia dei piccoli, ma li apre anche alla diversità, sviluppa la loro empatia e una migliore percezione del loro corpo nello spazio</a:t>
            </a:r>
            <a:r>
              <a:rPr lang="it-IT" dirty="0" smtClean="0"/>
              <a:t>. Anche quest’anno quindi aderiremo alle proposte del teatro di </a:t>
            </a:r>
            <a:r>
              <a:rPr lang="it-IT" dirty="0"/>
              <a:t>S</a:t>
            </a:r>
            <a:r>
              <a:rPr lang="it-IT" dirty="0" smtClean="0"/>
              <a:t>an Prospero, secondo il calendario che ci verrà presentato.</a:t>
            </a:r>
            <a:endParaRPr lang="it-IT" dirty="0"/>
          </a:p>
        </p:txBody>
      </p:sp>
      <p:pic>
        <p:nvPicPr>
          <p:cNvPr id="11" name="Immagin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9003" y="1027906"/>
            <a:ext cx="3879814" cy="2736761"/>
          </a:xfrm>
          <a:prstGeom prst="rect">
            <a:avLst/>
          </a:prstGeom>
        </p:spPr>
      </p:pic>
      <p:pic>
        <p:nvPicPr>
          <p:cNvPr id="12" name="Immagin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1609" y="4002350"/>
            <a:ext cx="4307208" cy="2595093"/>
          </a:xfrm>
          <a:prstGeom prst="rect">
            <a:avLst/>
          </a:prstGeom>
        </p:spPr>
      </p:pic>
    </p:spTree>
    <p:extLst>
      <p:ext uri="{BB962C8B-B14F-4D97-AF65-F5344CB8AC3E}">
        <p14:creationId xmlns:p14="http://schemas.microsoft.com/office/powerpoint/2010/main" val="3209291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6"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0" cy="6858000"/>
          </a:xfrm>
        </p:spPr>
      </p:pic>
      <p:sp>
        <p:nvSpPr>
          <p:cNvPr id="7" name="CasellaDiTesto 6"/>
          <p:cNvSpPr txBox="1"/>
          <p:nvPr/>
        </p:nvSpPr>
        <p:spPr>
          <a:xfrm>
            <a:off x="0" y="0"/>
            <a:ext cx="7688687" cy="769441"/>
          </a:xfrm>
          <a:prstGeom prst="rect">
            <a:avLst/>
          </a:prstGeom>
          <a:noFill/>
        </p:spPr>
        <p:txBody>
          <a:bodyPr wrap="square" rtlCol="0">
            <a:spAutoFit/>
          </a:bodyPr>
          <a:lstStyle/>
          <a:p>
            <a:r>
              <a:rPr lang="it-IT" sz="4400" b="1" dirty="0" smtClean="0">
                <a:solidFill>
                  <a:srgbClr val="FF0000"/>
                </a:solidFill>
              </a:rPr>
              <a:t>           FESTE </a:t>
            </a:r>
            <a:r>
              <a:rPr lang="it-IT" sz="4400" b="1" dirty="0">
                <a:solidFill>
                  <a:srgbClr val="FF0000"/>
                </a:solidFill>
              </a:rPr>
              <a:t>IN ALLEGRIA </a:t>
            </a:r>
          </a:p>
        </p:txBody>
      </p:sp>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5308" y="4236323"/>
            <a:ext cx="3966692" cy="2311440"/>
          </a:xfrm>
          <a:prstGeom prst="rect">
            <a:avLst/>
          </a:prstGeom>
        </p:spPr>
      </p:pic>
      <p:pic>
        <p:nvPicPr>
          <p:cNvPr id="9" name="Immagin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1268" y="143375"/>
            <a:ext cx="3820732" cy="3820732"/>
          </a:xfrm>
          <a:prstGeom prst="rect">
            <a:avLst/>
          </a:prstGeom>
        </p:spPr>
      </p:pic>
      <p:sp>
        <p:nvSpPr>
          <p:cNvPr id="10" name="CasellaDiTesto 9"/>
          <p:cNvSpPr txBox="1"/>
          <p:nvPr/>
        </p:nvSpPr>
        <p:spPr>
          <a:xfrm>
            <a:off x="257577" y="1027906"/>
            <a:ext cx="7701567" cy="4801314"/>
          </a:xfrm>
          <a:prstGeom prst="rect">
            <a:avLst/>
          </a:prstGeom>
          <a:noFill/>
        </p:spPr>
        <p:txBody>
          <a:bodyPr wrap="square" rtlCol="0">
            <a:spAutoFit/>
          </a:bodyPr>
          <a:lstStyle/>
          <a:p>
            <a:r>
              <a:rPr lang="it-IT" sz="2400" dirty="0"/>
              <a:t>I</a:t>
            </a:r>
            <a:r>
              <a:rPr lang="it-IT" sz="2400" dirty="0" smtClean="0"/>
              <a:t>l </a:t>
            </a:r>
            <a:r>
              <a:rPr lang="it-IT" sz="2400" dirty="0"/>
              <a:t>tempo delle feste è particolarmente atteso dai bambini, perché è carico di emozioni e di promesse di </a:t>
            </a:r>
            <a:r>
              <a:rPr lang="it-IT" sz="2400" dirty="0" smtClean="0"/>
              <a:t>divertimento. </a:t>
            </a:r>
          </a:p>
          <a:p>
            <a:pPr fontAlgn="base"/>
            <a:r>
              <a:rPr lang="it-IT" sz="2400" dirty="0"/>
              <a:t>Nella nostra scuola dell’infanzia vengono organizzate  diverse </a:t>
            </a:r>
            <a:r>
              <a:rPr lang="it-IT" sz="2400" dirty="0" smtClean="0"/>
              <a:t>feste </a:t>
            </a:r>
            <a:r>
              <a:rPr lang="it-IT" sz="2400" dirty="0"/>
              <a:t>durante l’anno </a:t>
            </a:r>
            <a:r>
              <a:rPr lang="it-IT" sz="2400" dirty="0" smtClean="0"/>
              <a:t>scolastico: Natale</a:t>
            </a:r>
            <a:r>
              <a:rPr lang="it-IT" sz="2400" dirty="0"/>
              <a:t>, </a:t>
            </a:r>
            <a:r>
              <a:rPr lang="it-IT" sz="2400" dirty="0" smtClean="0"/>
              <a:t>laboratori di musica, </a:t>
            </a:r>
            <a:r>
              <a:rPr lang="it-IT" sz="2400" dirty="0"/>
              <a:t>festa di fine </a:t>
            </a:r>
            <a:r>
              <a:rPr lang="it-IT" sz="2400" dirty="0" smtClean="0"/>
              <a:t>anno e, se la pandemia ce lo permetterà, potremmo aggiungerne altre. </a:t>
            </a:r>
          </a:p>
          <a:p>
            <a:pPr fontAlgn="base"/>
            <a:r>
              <a:rPr lang="it-IT" sz="2400" dirty="0" smtClean="0"/>
              <a:t>Le </a:t>
            </a:r>
            <a:r>
              <a:rPr lang="it-IT" sz="2400" dirty="0"/>
              <a:t>feste rientrano nella programmazione educativa e didattica  della scuola e rappresentano un momento di forte aggregazione , socializzazione e convivialità oltre che un momento formativo per i bambini in quanto possono sperimentare un ruolo di protagonismo attraverso le varie esperienze  proposte.</a:t>
            </a:r>
          </a:p>
          <a:p>
            <a:endParaRPr lang="it-IT" dirty="0"/>
          </a:p>
        </p:txBody>
      </p:sp>
    </p:spTree>
    <p:extLst>
      <p:ext uri="{BB962C8B-B14F-4D97-AF65-F5344CB8AC3E}">
        <p14:creationId xmlns:p14="http://schemas.microsoft.com/office/powerpoint/2010/main" val="3846400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7" name="Segnaposto contenuto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0" cy="6858000"/>
          </a:xfrm>
        </p:spPr>
      </p:pic>
      <p:sp>
        <p:nvSpPr>
          <p:cNvPr id="10" name="CasellaDiTesto 9"/>
          <p:cNvSpPr txBox="1"/>
          <p:nvPr/>
        </p:nvSpPr>
        <p:spPr>
          <a:xfrm>
            <a:off x="1120463" y="180459"/>
            <a:ext cx="9105363" cy="769441"/>
          </a:xfrm>
          <a:prstGeom prst="rect">
            <a:avLst/>
          </a:prstGeom>
          <a:noFill/>
        </p:spPr>
        <p:txBody>
          <a:bodyPr wrap="square" rtlCol="0">
            <a:spAutoFit/>
          </a:bodyPr>
          <a:lstStyle/>
          <a:p>
            <a:r>
              <a:rPr lang="it-IT" sz="4400" b="1" dirty="0" smtClean="0"/>
              <a:t>         RAPPORTI </a:t>
            </a:r>
            <a:r>
              <a:rPr lang="it-IT" sz="4400" b="1" dirty="0"/>
              <a:t>GENITORI-SCUOLA</a:t>
            </a:r>
            <a:endParaRPr lang="it-IT" sz="4400" dirty="0"/>
          </a:p>
        </p:txBody>
      </p:sp>
      <p:sp>
        <p:nvSpPr>
          <p:cNvPr id="11" name="CasellaDiTesto 10"/>
          <p:cNvSpPr txBox="1"/>
          <p:nvPr/>
        </p:nvSpPr>
        <p:spPr>
          <a:xfrm>
            <a:off x="180304" y="1027906"/>
            <a:ext cx="11912958" cy="5909310"/>
          </a:xfrm>
          <a:prstGeom prst="rect">
            <a:avLst/>
          </a:prstGeom>
          <a:noFill/>
        </p:spPr>
        <p:txBody>
          <a:bodyPr wrap="square" rtlCol="0">
            <a:spAutoFit/>
          </a:bodyPr>
          <a:lstStyle/>
          <a:p>
            <a:r>
              <a:rPr lang="it-IT" sz="2000" dirty="0"/>
              <a:t>L’accoglienza rappresenta una delle principali </a:t>
            </a:r>
            <a:r>
              <a:rPr lang="it-IT" sz="2000" dirty="0" err="1"/>
              <a:t>routines</a:t>
            </a:r>
            <a:r>
              <a:rPr lang="it-IT" sz="2000" dirty="0"/>
              <a:t> della nostra scuola e si basa su tre concetti fondamentali: Accogliere, Ascoltare, Accompagnare, tre azioni pedagogiche concrete nei confronti dei bambini e delle loro famiglie.</a:t>
            </a:r>
          </a:p>
          <a:p>
            <a:r>
              <a:rPr lang="it-IT" sz="2000" dirty="0"/>
              <a:t>Accoglienza anche come ambientamento e punto d’incontro fra scuola e famiglia, come “luogo” di preziose opportunità di conoscenza (anche di situazioni e realtà diverse) e collaborazione così calendarizzata:</a:t>
            </a:r>
          </a:p>
          <a:p>
            <a:r>
              <a:rPr lang="it-IT" sz="2000" dirty="0"/>
              <a:t>- Nel mese di gennaio (prima dell’iscrizione) i genitori e i bimbi nuovi hanno la possibilità di visitare la scuola con l’iniziativa “Scuola aperta” (Open </a:t>
            </a:r>
            <a:r>
              <a:rPr lang="it-IT" sz="2000" dirty="0" err="1"/>
              <a:t>Day</a:t>
            </a:r>
            <a:r>
              <a:rPr lang="it-IT" sz="2000" dirty="0"/>
              <a:t>) promossa dalle insegnanti.</a:t>
            </a:r>
          </a:p>
          <a:p>
            <a:r>
              <a:rPr lang="it-IT" sz="2000" dirty="0"/>
              <a:t>- Nel mese di maggio con i nuovi iscritti (e relativi genitori) viene realizzato un laboratorio per conoscersi meglio e visitare ulteriormente la scuola.</a:t>
            </a:r>
          </a:p>
          <a:p>
            <a:r>
              <a:rPr lang="it-IT" sz="2000" dirty="0"/>
              <a:t>- Nel mese di settembre le insegnanti incontrano i genitori di prima sezione per dare ulteriori informazioni sui primi giorni di scuola, rispondere ad eventuali domande e dubbi e conoscere meglio il bambino attraverso gli occhi del genitore.</a:t>
            </a:r>
          </a:p>
          <a:p>
            <a:r>
              <a:rPr lang="it-IT" sz="2000" dirty="0"/>
              <a:t>- Nel mese di ottobre le insegnanti incontrano tutti i genitori per presentare loro la programmazione che intendono attuare durante l’anno scolastico corrente.</a:t>
            </a:r>
          </a:p>
          <a:p>
            <a:r>
              <a:rPr lang="it-IT" sz="2000" dirty="0"/>
              <a:t>- Nel mese di maggio le insegnanti incontrano le famiglie in colloqui individuali per fare un punto della situazione sull’andamento dell’anno scolastico. </a:t>
            </a:r>
          </a:p>
          <a:p>
            <a:r>
              <a:rPr lang="it-IT" sz="2000" dirty="0"/>
              <a:t>- Ci sarà inoltre la possibilità di avere degli incontri individuali con le insegnanti in qualsiasi momento in cui il genitore, o le insegnanti stesse, ne sentano l’esigenza.</a:t>
            </a:r>
          </a:p>
          <a:p>
            <a:r>
              <a:rPr lang="it-IT" dirty="0"/>
              <a:t> </a:t>
            </a:r>
          </a:p>
        </p:txBody>
      </p:sp>
    </p:spTree>
    <p:extLst>
      <p:ext uri="{BB962C8B-B14F-4D97-AF65-F5344CB8AC3E}">
        <p14:creationId xmlns:p14="http://schemas.microsoft.com/office/powerpoint/2010/main" val="1973955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
        <p:nvSpPr>
          <p:cNvPr id="5" name="CasellaDiTesto 4"/>
          <p:cNvSpPr txBox="1"/>
          <p:nvPr/>
        </p:nvSpPr>
        <p:spPr>
          <a:xfrm>
            <a:off x="2292439" y="0"/>
            <a:ext cx="8126569" cy="769441"/>
          </a:xfrm>
          <a:prstGeom prst="rect">
            <a:avLst/>
          </a:prstGeom>
          <a:noFill/>
        </p:spPr>
        <p:txBody>
          <a:bodyPr wrap="square" rtlCol="0">
            <a:spAutoFit/>
          </a:bodyPr>
          <a:lstStyle/>
          <a:p>
            <a:r>
              <a:rPr lang="it-IT" sz="4400" b="1" dirty="0" smtClean="0"/>
              <a:t>       </a:t>
            </a:r>
            <a:endParaRPr lang="it-IT" sz="4400" b="1" dirty="0"/>
          </a:p>
        </p:txBody>
      </p:sp>
      <p:sp>
        <p:nvSpPr>
          <p:cNvPr id="6" name="CasellaDiTesto 5"/>
          <p:cNvSpPr txBox="1"/>
          <p:nvPr/>
        </p:nvSpPr>
        <p:spPr>
          <a:xfrm>
            <a:off x="90152" y="769441"/>
            <a:ext cx="11990231" cy="523220"/>
          </a:xfrm>
          <a:prstGeom prst="rect">
            <a:avLst/>
          </a:prstGeom>
          <a:noFill/>
        </p:spPr>
        <p:txBody>
          <a:bodyPr wrap="square" rtlCol="0">
            <a:spAutoFit/>
          </a:bodyPr>
          <a:lstStyle/>
          <a:p>
            <a:r>
              <a:rPr lang="it-IT" sz="2800" dirty="0" smtClean="0"/>
              <a:t>                                             </a:t>
            </a:r>
          </a:p>
        </p:txBody>
      </p:sp>
      <p:sp>
        <p:nvSpPr>
          <p:cNvPr id="3" name="CasellaDiTesto 2"/>
          <p:cNvSpPr txBox="1"/>
          <p:nvPr/>
        </p:nvSpPr>
        <p:spPr>
          <a:xfrm>
            <a:off x="1519707" y="0"/>
            <a:ext cx="8718997" cy="830997"/>
          </a:xfrm>
          <a:prstGeom prst="rect">
            <a:avLst/>
          </a:prstGeom>
          <a:noFill/>
        </p:spPr>
        <p:txBody>
          <a:bodyPr wrap="square" rtlCol="0">
            <a:spAutoFit/>
          </a:bodyPr>
          <a:lstStyle/>
          <a:p>
            <a:r>
              <a:rPr lang="it-IT" sz="4800" b="1" dirty="0" smtClean="0"/>
              <a:t>             </a:t>
            </a:r>
            <a:endParaRPr lang="it-IT" sz="4800" b="1" dirty="0"/>
          </a:p>
        </p:txBody>
      </p:sp>
      <p:sp>
        <p:nvSpPr>
          <p:cNvPr id="9" name="CasellaDiTesto 8"/>
          <p:cNvSpPr txBox="1"/>
          <p:nvPr/>
        </p:nvSpPr>
        <p:spPr>
          <a:xfrm>
            <a:off x="1519707" y="128789"/>
            <a:ext cx="8203842" cy="769441"/>
          </a:xfrm>
          <a:prstGeom prst="rect">
            <a:avLst/>
          </a:prstGeom>
          <a:noFill/>
        </p:spPr>
        <p:txBody>
          <a:bodyPr wrap="square" rtlCol="0">
            <a:spAutoFit/>
          </a:bodyPr>
          <a:lstStyle/>
          <a:p>
            <a:r>
              <a:rPr lang="it-IT" sz="4400" b="1" dirty="0" smtClean="0">
                <a:solidFill>
                  <a:srgbClr val="155C04"/>
                </a:solidFill>
              </a:rPr>
              <a:t>            </a:t>
            </a:r>
            <a:endParaRPr lang="it-IT" sz="4400" b="1" dirty="0">
              <a:solidFill>
                <a:srgbClr val="155C04"/>
              </a:solidFill>
            </a:endParaRPr>
          </a:p>
        </p:txBody>
      </p:sp>
      <p:sp>
        <p:nvSpPr>
          <p:cNvPr id="11" name="CasellaDiTesto 10"/>
          <p:cNvSpPr txBox="1"/>
          <p:nvPr/>
        </p:nvSpPr>
        <p:spPr>
          <a:xfrm>
            <a:off x="399245" y="128789"/>
            <a:ext cx="11075831" cy="1384995"/>
          </a:xfrm>
          <a:prstGeom prst="rect">
            <a:avLst/>
          </a:prstGeom>
          <a:noFill/>
        </p:spPr>
        <p:txBody>
          <a:bodyPr wrap="square" rtlCol="0">
            <a:spAutoFit/>
          </a:bodyPr>
          <a:lstStyle/>
          <a:p>
            <a:r>
              <a:rPr lang="it-IT" sz="2800" b="1" dirty="0">
                <a:solidFill>
                  <a:srgbClr val="155C04"/>
                </a:solidFill>
                <a:latin typeface="Arial Nova Light" panose="020B0304020202020204" pitchFamily="34" charset="0"/>
              </a:rPr>
              <a:t>COLLABORAZIONE TRA COORDINAMENTO PEDAGOGICO, FEDERAZIONE SCUOLE MATERNE CATTOLICHE (FISM) E CENTRO DI CONSULENZA PER LA FAMIGLIA (CCF)</a:t>
            </a:r>
            <a:endParaRPr lang="it-IT" sz="2800" dirty="0">
              <a:solidFill>
                <a:srgbClr val="155C04"/>
              </a:solidFill>
            </a:endParaRPr>
          </a:p>
        </p:txBody>
      </p:sp>
      <p:sp>
        <p:nvSpPr>
          <p:cNvPr id="12" name="CasellaDiTesto 11"/>
          <p:cNvSpPr txBox="1"/>
          <p:nvPr/>
        </p:nvSpPr>
        <p:spPr>
          <a:xfrm>
            <a:off x="489397" y="1690688"/>
            <a:ext cx="11165983" cy="2677656"/>
          </a:xfrm>
          <a:prstGeom prst="rect">
            <a:avLst/>
          </a:prstGeom>
          <a:noFill/>
        </p:spPr>
        <p:txBody>
          <a:bodyPr wrap="square" rtlCol="0">
            <a:spAutoFit/>
          </a:bodyPr>
          <a:lstStyle/>
          <a:p>
            <a:r>
              <a:rPr lang="it-IT" sz="2400" dirty="0"/>
              <a:t>Questa collaborazione, che ha origine dal Progetto Benessere, ora si amplia in diverse proposte  al fine di rispondere in modo più adeguato a chi ne sente il bisogno: bambini e famiglie. L’obiettivo del rinnovamento vuole offrire alle scuole la possibilità di creare una comunità educante che ponga al centro la crescita armonica del bambino e il benessere di tutta la sua famiglia. Per questo c’è la possibilità di fissare colloqui di consulenza e sostegno psicologico e psico-pedagogico protetti da privacy, contattando l’insegnante, che vi metterà in contatto con il CCF e la psicologa Elisa Santini.</a:t>
            </a:r>
          </a:p>
        </p:txBody>
      </p:sp>
    </p:spTree>
    <p:extLst>
      <p:ext uri="{BB962C8B-B14F-4D97-AF65-F5344CB8AC3E}">
        <p14:creationId xmlns:p14="http://schemas.microsoft.com/office/powerpoint/2010/main" val="1881777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4" y="0"/>
            <a:ext cx="12192514" cy="6858000"/>
          </a:xfrm>
        </p:spPr>
      </p:pic>
      <p:sp>
        <p:nvSpPr>
          <p:cNvPr id="5" name="CasellaDiTesto 4"/>
          <p:cNvSpPr txBox="1"/>
          <p:nvPr/>
        </p:nvSpPr>
        <p:spPr>
          <a:xfrm>
            <a:off x="296214" y="128789"/>
            <a:ext cx="11771290" cy="830997"/>
          </a:xfrm>
          <a:prstGeom prst="rect">
            <a:avLst/>
          </a:prstGeom>
          <a:noFill/>
        </p:spPr>
        <p:txBody>
          <a:bodyPr wrap="square" rtlCol="0">
            <a:spAutoFit/>
          </a:bodyPr>
          <a:lstStyle/>
          <a:p>
            <a:r>
              <a:rPr lang="it-IT" sz="4800" b="1" dirty="0" smtClean="0"/>
              <a:t>     BUON ANNO SCOLASTICO A TUTTI!!!</a:t>
            </a:r>
            <a:endParaRPr lang="it-IT" sz="4800" b="1" dirty="0"/>
          </a:p>
        </p:txBody>
      </p:sp>
    </p:spTree>
    <p:extLst>
      <p:ext uri="{BB962C8B-B14F-4D97-AF65-F5344CB8AC3E}">
        <p14:creationId xmlns:p14="http://schemas.microsoft.com/office/powerpoint/2010/main" val="1736917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718" y="-6648"/>
            <a:ext cx="12156282" cy="6864647"/>
          </a:xfrm>
        </p:spPr>
      </p:pic>
      <p:sp>
        <p:nvSpPr>
          <p:cNvPr id="6" name="CasellaDiTesto 5"/>
          <p:cNvSpPr txBox="1"/>
          <p:nvPr/>
        </p:nvSpPr>
        <p:spPr>
          <a:xfrm>
            <a:off x="35719" y="837127"/>
            <a:ext cx="12156282" cy="6832640"/>
          </a:xfrm>
          <a:prstGeom prst="rect">
            <a:avLst/>
          </a:prstGeom>
          <a:noFill/>
        </p:spPr>
        <p:txBody>
          <a:bodyPr wrap="square" rtlCol="0">
            <a:spAutoFit/>
          </a:bodyPr>
          <a:lstStyle/>
          <a:p>
            <a:r>
              <a:rPr lang="it-IT" sz="1600" dirty="0"/>
              <a:t>La nostra scuola </a:t>
            </a:r>
            <a:r>
              <a:rPr lang="it-IT" sz="1600" dirty="0" smtClean="0"/>
              <a:t>dell’infanzia Maria Assunta </a:t>
            </a:r>
            <a:r>
              <a:rPr lang="it-IT" sz="1600" dirty="0"/>
              <a:t>promuove la formazione integrale del bambino, ispirandosi ad una concezione cristiana della vita.</a:t>
            </a:r>
          </a:p>
          <a:p>
            <a:r>
              <a:rPr lang="it-IT" sz="1600" dirty="0"/>
              <a:t>Si impegna a garantire ai bambini che </a:t>
            </a:r>
            <a:r>
              <a:rPr lang="it-IT" sz="1600" dirty="0" smtClean="0"/>
              <a:t>accoglie </a:t>
            </a:r>
            <a:r>
              <a:rPr lang="it-IT" sz="1600" dirty="0"/>
              <a:t>un’educazione armonica della persona, in stretta collaborazione con la famiglia, cui spetta il diritto-dovere primario dell’educazione dei figli. </a:t>
            </a:r>
          </a:p>
          <a:p>
            <a:r>
              <a:rPr lang="it-IT" sz="1600" dirty="0"/>
              <a:t>La scuola si propone di valorizzare ogni bambino come persona, con lo sviluppo della sua identità, aiutandolo a soddisfare i propri bisogni ed esigenze per una graduale autonomia. Con il gioco e le attività di vita pratica aiuta il bambino ad acquisire fiducia in se stesso e nelle proprie capacità.</a:t>
            </a:r>
          </a:p>
          <a:p>
            <a:r>
              <a:rPr lang="it-IT" sz="1600" dirty="0"/>
              <a:t>La nostra scuola dell’infanzia concorre nell’ambito del sistema scolastico pubblico a promuovere la formazione integrale della personalità dei bambini dai tre ai sei anni d’età, nella prospettiva di soggetti liberi, responsabili ed attivamente partecipi alla vita della comunità locale, nazionale ed internazionale</a:t>
            </a:r>
            <a:r>
              <a:rPr lang="it-IT" sz="1600" dirty="0" smtClean="0"/>
              <a:t>.</a:t>
            </a:r>
          </a:p>
          <a:p>
            <a:r>
              <a:rPr lang="it-IT" sz="1600" dirty="0"/>
              <a:t>La nostra scuola è associata alla FISM: Federazione Italiana Scuole Materne</a:t>
            </a:r>
            <a:r>
              <a:rPr lang="it-IT" sz="1600" dirty="0" smtClean="0"/>
              <a:t>.</a:t>
            </a:r>
          </a:p>
          <a:p>
            <a:r>
              <a:rPr lang="it-IT" sz="1600" dirty="0"/>
              <a:t>L’aggiornamento delle insegnanti è assicurato da annuali corsi di formazione organizzati dalla FISM o da altre istituzioni.</a:t>
            </a:r>
          </a:p>
          <a:p>
            <a:r>
              <a:rPr lang="it-IT" sz="1600" dirty="0" smtClean="0"/>
              <a:t>Le </a:t>
            </a:r>
            <a:r>
              <a:rPr lang="it-IT" sz="1600" dirty="0"/>
              <a:t>attività che proponiamo </a:t>
            </a:r>
            <a:r>
              <a:rPr lang="it-IT" sz="1600" dirty="0" smtClean="0"/>
              <a:t>mirano </a:t>
            </a:r>
            <a:r>
              <a:rPr lang="it-IT" sz="1600" dirty="0"/>
              <a:t>a favorire la crescita, l’autonomia e le competenze di ogni bambino</a:t>
            </a:r>
            <a:r>
              <a:rPr lang="it-IT" sz="1600" dirty="0" smtClean="0"/>
              <a:t>. In tale contesto cercheremo </a:t>
            </a:r>
            <a:r>
              <a:rPr lang="it-IT" sz="1600" dirty="0"/>
              <a:t>occasioni per fare esperienza, in cui i bambini possano cimentarsi in prima persona in modo concreto, reale e con dei tempi distesi: esplorando, toccando, sporcandosi, facendo ipotesi, non solo in </a:t>
            </a:r>
            <a:r>
              <a:rPr lang="it-IT" sz="1600" dirty="0" smtClean="0"/>
              <a:t>modo individuale</a:t>
            </a:r>
            <a:r>
              <a:rPr lang="it-IT" sz="1600" dirty="0"/>
              <a:t>, ma anche in gruppo.</a:t>
            </a:r>
          </a:p>
          <a:p>
            <a:r>
              <a:rPr lang="it-IT" sz="1600" dirty="0"/>
              <a:t>Garantire esperienze che passino dall’osservazione alla sperimentazione e che offrano ai bambini la possibilità di scoprire con un approccio sensoriale, ci sembra </a:t>
            </a:r>
            <a:r>
              <a:rPr lang="it-IT" sz="1600" dirty="0" smtClean="0"/>
              <a:t>la proposta </a:t>
            </a:r>
            <a:r>
              <a:rPr lang="it-IT" sz="1600" dirty="0"/>
              <a:t>più </a:t>
            </a:r>
            <a:r>
              <a:rPr lang="it-IT" sz="1600" dirty="0" smtClean="0"/>
              <a:t>adatta </a:t>
            </a:r>
            <a:r>
              <a:rPr lang="it-IT" sz="1600" dirty="0"/>
              <a:t>per favorire un apprendimento più significativo e anche più duraturo nel tempo, perché attivo e coinvolgente.</a:t>
            </a:r>
          </a:p>
          <a:p>
            <a:endParaRPr lang="it-IT" sz="1600" dirty="0" smtClean="0"/>
          </a:p>
          <a:p>
            <a:r>
              <a:rPr lang="it-IT" sz="1600" dirty="0"/>
              <a:t>Alla luce di tale contesto, si inserisce il piano di lavoro annuale, un documento di importanza fondamentale, in quanto contiene la pianificazione dell’azione didattica di tutto l’anno scolastico. Esso sarà inviato via mail, così ogni genitore potrà consultarlo, in modo da seguire il percorso didattico del bambino</a:t>
            </a:r>
            <a:r>
              <a:rPr lang="it-IT" sz="1600" dirty="0" smtClean="0"/>
              <a:t>.</a:t>
            </a:r>
          </a:p>
          <a:p>
            <a:endParaRPr lang="it-IT" sz="1600" dirty="0"/>
          </a:p>
          <a:p>
            <a:r>
              <a:rPr lang="it-IT" sz="1600" dirty="0" smtClean="0"/>
              <a:t>                                                                                                                                                                                    </a:t>
            </a:r>
            <a:r>
              <a:rPr lang="it-IT" sz="1600" dirty="0" err="1" smtClean="0"/>
              <a:t>Ins</a:t>
            </a:r>
            <a:r>
              <a:rPr lang="it-IT" sz="1600" dirty="0" smtClean="0"/>
              <a:t>. Rossella </a:t>
            </a:r>
            <a:r>
              <a:rPr lang="it-IT" sz="1600" dirty="0" err="1" smtClean="0"/>
              <a:t>Bregoli</a:t>
            </a:r>
            <a:r>
              <a:rPr lang="it-IT" sz="1600" dirty="0" smtClean="0"/>
              <a:t> &amp; Emanuela </a:t>
            </a:r>
            <a:r>
              <a:rPr lang="it-IT" sz="1600" dirty="0" err="1" smtClean="0"/>
              <a:t>Marku</a:t>
            </a:r>
            <a:endParaRPr lang="it-IT" sz="1600" dirty="0"/>
          </a:p>
          <a:p>
            <a:endParaRPr lang="it-IT" dirty="0"/>
          </a:p>
          <a:p>
            <a:endParaRPr lang="it-IT" dirty="0"/>
          </a:p>
          <a:p>
            <a:endParaRPr lang="it-IT" dirty="0"/>
          </a:p>
        </p:txBody>
      </p:sp>
      <p:sp>
        <p:nvSpPr>
          <p:cNvPr id="7" name="CasellaDiTesto 6"/>
          <p:cNvSpPr txBox="1"/>
          <p:nvPr/>
        </p:nvSpPr>
        <p:spPr>
          <a:xfrm>
            <a:off x="3567448" y="0"/>
            <a:ext cx="4443211" cy="707886"/>
          </a:xfrm>
          <a:prstGeom prst="rect">
            <a:avLst/>
          </a:prstGeom>
          <a:noFill/>
        </p:spPr>
        <p:txBody>
          <a:bodyPr wrap="square" rtlCol="0">
            <a:spAutoFit/>
          </a:bodyPr>
          <a:lstStyle/>
          <a:p>
            <a:r>
              <a:rPr lang="it-IT" sz="4000" b="1" dirty="0" smtClean="0">
                <a:solidFill>
                  <a:srgbClr val="7030A0"/>
                </a:solidFill>
              </a:rPr>
              <a:t>      PREMESSA</a:t>
            </a:r>
            <a:endParaRPr lang="it-IT" sz="4000" b="1" dirty="0">
              <a:solidFill>
                <a:srgbClr val="7030A0"/>
              </a:solidFill>
            </a:endParaRPr>
          </a:p>
        </p:txBody>
      </p:sp>
    </p:spTree>
    <p:extLst>
      <p:ext uri="{BB962C8B-B14F-4D97-AF65-F5344CB8AC3E}">
        <p14:creationId xmlns:p14="http://schemas.microsoft.com/office/powerpoint/2010/main" val="4084745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7945"/>
            <a:ext cx="12191999" cy="6830055"/>
          </a:xfrm>
        </p:spPr>
      </p:pic>
      <p:sp>
        <p:nvSpPr>
          <p:cNvPr id="5" name="CasellaDiTesto 4"/>
          <p:cNvSpPr txBox="1"/>
          <p:nvPr/>
        </p:nvSpPr>
        <p:spPr>
          <a:xfrm>
            <a:off x="682580" y="180461"/>
            <a:ext cx="11217499" cy="830997"/>
          </a:xfrm>
          <a:prstGeom prst="rect">
            <a:avLst/>
          </a:prstGeom>
          <a:noFill/>
        </p:spPr>
        <p:txBody>
          <a:bodyPr wrap="square" rtlCol="0">
            <a:spAutoFit/>
          </a:bodyPr>
          <a:lstStyle/>
          <a:p>
            <a:pPr algn="ctr"/>
            <a:r>
              <a:rPr lang="it-IT" sz="4800" b="1" dirty="0" smtClean="0">
                <a:solidFill>
                  <a:schemeClr val="accent2">
                    <a:lumMod val="50000"/>
                  </a:schemeClr>
                </a:solidFill>
              </a:rPr>
              <a:t>ANALISI DELLA SEZIONE</a:t>
            </a:r>
            <a:endParaRPr lang="it-IT" sz="4800" b="1" dirty="0">
              <a:solidFill>
                <a:schemeClr val="accent2">
                  <a:lumMod val="50000"/>
                </a:schemeClr>
              </a:solidFill>
            </a:endParaRPr>
          </a:p>
        </p:txBody>
      </p:sp>
      <p:sp>
        <p:nvSpPr>
          <p:cNvPr id="6" name="CasellaDiTesto 5"/>
          <p:cNvSpPr txBox="1"/>
          <p:nvPr/>
        </p:nvSpPr>
        <p:spPr>
          <a:xfrm>
            <a:off x="0" y="1163974"/>
            <a:ext cx="11990231" cy="5678951"/>
          </a:xfrm>
          <a:prstGeom prst="rect">
            <a:avLst/>
          </a:prstGeom>
          <a:noFill/>
        </p:spPr>
        <p:txBody>
          <a:bodyPr wrap="square" rtlCol="0">
            <a:spAutoFit/>
          </a:bodyPr>
          <a:lstStyle/>
          <a:p>
            <a:r>
              <a:rPr lang="it-IT" sz="2000" dirty="0" smtClean="0"/>
              <a:t>La nostra sezione è composta da bambini di età compresa tra i tre e i quattro anni: Margherite e Tulipani. Le piccole Margherite sono undici (si è aggiunto l’ultimo bambino il 10 ottobre). I Tulipani, come ogni anno, sono stati divisi in due gruppi: otto in questa sezione (i più giovani) e sei in quella dei Girasoli con la Maestra Federica. In totale sono 19 bambini in ogni sezione. </a:t>
            </a:r>
            <a:r>
              <a:rPr lang="it-IT" sz="2000" dirty="0"/>
              <a:t>L’insegnante è Rossella </a:t>
            </a:r>
            <a:r>
              <a:rPr lang="it-IT" sz="2000" dirty="0" err="1"/>
              <a:t>Bregoli</a:t>
            </a:r>
            <a:r>
              <a:rPr lang="it-IT" sz="2000" dirty="0"/>
              <a:t>, </a:t>
            </a:r>
            <a:r>
              <a:rPr lang="it-IT" sz="2000" dirty="0" smtClean="0"/>
              <a:t>affiancata da </a:t>
            </a:r>
            <a:r>
              <a:rPr lang="it-IT" sz="2000" dirty="0"/>
              <a:t>Emanuela </a:t>
            </a:r>
            <a:r>
              <a:rPr lang="it-IT" sz="2000" dirty="0" err="1" smtClean="0"/>
              <a:t>Marku</a:t>
            </a:r>
            <a:r>
              <a:rPr lang="it-IT" sz="2000" dirty="0" smtClean="0"/>
              <a:t> che si divide tra le due classi.</a:t>
            </a:r>
          </a:p>
          <a:p>
            <a:r>
              <a:rPr lang="it-IT" sz="2000" dirty="0" smtClean="0"/>
              <a:t>Nella nostra </a:t>
            </a:r>
            <a:r>
              <a:rPr lang="it-IT" sz="2000" dirty="0"/>
              <a:t>scuola dell’infanzia attribuiamo molta importanza alle attività che si ripetono regolarmente, chiamate "routine". Le routine costituiscono una serie di momenti che si ripresentano nell'arco della giornata in maniera costante e ricorrente, caratterizzati da cura, benessere, intimità, relazione affettiva. Soddisfano bisogni fondamentali dei bambini (usare il bagno, essere puliti, mangiare, dormire…) ma possiedono una valenza importante di orientamento rispetto ai tempi e al succedersi delle diverse situazioni nella giornata a scuola; inoltre, potenziano molte competenze di tipo personale, comunicativo, espressivo, cognitivo. È importante che riflettiamo attentamente su come intendiamo e gestiamo le routine, mettendo al centro il bambino, evitando di agire per consuetudine e in modo rigido, per raccogliere tutta la ricchezza educativa che ci </a:t>
            </a:r>
            <a:r>
              <a:rPr lang="it-IT" sz="2000" dirty="0" smtClean="0"/>
              <a:t>offrono. I </a:t>
            </a:r>
            <a:r>
              <a:rPr lang="it-IT" sz="2000" dirty="0"/>
              <a:t>bambini le vivono con piacere, in un clima di condivisione, con la sicurezza che proviene dai gesti abituali, dal rispetto di orari consueti; sanno cosa aspettarsi e partecipano attivamente, attratti sia dalla riproposizione di azioni conosciute che da piccole novità e cambiamenti che introduciamo al momento giusto o che loro stessi suggeriscono. Nelle attività di </a:t>
            </a:r>
            <a:r>
              <a:rPr lang="it-IT" sz="2000" dirty="0" smtClean="0"/>
              <a:t>routine </a:t>
            </a:r>
            <a:r>
              <a:rPr lang="it-IT" sz="2000" dirty="0"/>
              <a:t>i </a:t>
            </a:r>
            <a:r>
              <a:rPr lang="it-IT" sz="2000" dirty="0" smtClean="0"/>
              <a:t>bambini più grandi </a:t>
            </a:r>
            <a:r>
              <a:rPr lang="it-IT" sz="2000" dirty="0"/>
              <a:t>si sentono capaci e responsabili e possono assumere una funzione di tutor nei confronti di </a:t>
            </a:r>
            <a:r>
              <a:rPr lang="it-IT" sz="2000" dirty="0" smtClean="0"/>
              <a:t>compagni più piccoli </a:t>
            </a:r>
            <a:r>
              <a:rPr lang="it-IT" sz="2000" dirty="0"/>
              <a:t>che hanno bisogno di aiuto.</a:t>
            </a:r>
          </a:p>
        </p:txBody>
      </p:sp>
    </p:spTree>
    <p:extLst>
      <p:ext uri="{BB962C8B-B14F-4D97-AF65-F5344CB8AC3E}">
        <p14:creationId xmlns:p14="http://schemas.microsoft.com/office/powerpoint/2010/main" val="18147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stretch>
            <a:fillRect/>
          </a:stretch>
        </p:blipFill>
        <p:spPr>
          <a:xfrm>
            <a:off x="0" y="0"/>
            <a:ext cx="12191999" cy="6858000"/>
          </a:xfrm>
          <a:prstGeom prst="rect">
            <a:avLst/>
          </a:prstGeom>
        </p:spPr>
      </p:pic>
      <p:sp>
        <p:nvSpPr>
          <p:cNvPr id="5" name="CasellaDiTesto 4"/>
          <p:cNvSpPr txBox="1"/>
          <p:nvPr/>
        </p:nvSpPr>
        <p:spPr>
          <a:xfrm>
            <a:off x="1339403" y="0"/>
            <a:ext cx="9581882" cy="646331"/>
          </a:xfrm>
          <a:prstGeom prst="rect">
            <a:avLst/>
          </a:prstGeom>
          <a:noFill/>
        </p:spPr>
        <p:txBody>
          <a:bodyPr wrap="square" rtlCol="0">
            <a:spAutoFit/>
          </a:bodyPr>
          <a:lstStyle/>
          <a:p>
            <a:r>
              <a:rPr lang="it-IT" sz="3600" b="1" dirty="0" smtClean="0">
                <a:solidFill>
                  <a:srgbClr val="00B0F0"/>
                </a:solidFill>
              </a:rPr>
              <a:t>              ACCOGLIENZA E INSERIMENTO</a:t>
            </a:r>
            <a:endParaRPr lang="it-IT" sz="3600" b="1" dirty="0">
              <a:solidFill>
                <a:srgbClr val="00B0F0"/>
              </a:solidFill>
            </a:endParaRPr>
          </a:p>
        </p:txBody>
      </p:sp>
      <p:sp>
        <p:nvSpPr>
          <p:cNvPr id="6" name="CasellaDiTesto 5"/>
          <p:cNvSpPr txBox="1"/>
          <p:nvPr/>
        </p:nvSpPr>
        <p:spPr>
          <a:xfrm>
            <a:off x="103031" y="646331"/>
            <a:ext cx="11964473" cy="6217087"/>
          </a:xfrm>
          <a:prstGeom prst="rect">
            <a:avLst/>
          </a:prstGeom>
          <a:noFill/>
        </p:spPr>
        <p:txBody>
          <a:bodyPr wrap="square" rtlCol="0">
            <a:spAutoFit/>
          </a:bodyPr>
          <a:lstStyle/>
          <a:p>
            <a:r>
              <a:rPr lang="it-IT" sz="2000" dirty="0"/>
              <a:t>L’inserimento alla scuola dell’infanzia è una delle fasi scolastiche più impegnative sia per i bambini che per i loro genitori. La sua durata varia a seconda delle esigenze dei bambini.</a:t>
            </a:r>
          </a:p>
          <a:p>
            <a:r>
              <a:rPr lang="it-IT" sz="2000" dirty="0"/>
              <a:t>Il mese di settembre è dedicato all’AMBIENTAMENTO-ACCOGLIENZA dei bambini all’interno della nostra realtà </a:t>
            </a:r>
            <a:r>
              <a:rPr lang="it-IT" sz="2000" dirty="0" smtClean="0"/>
              <a:t>educativa, </a:t>
            </a:r>
            <a:r>
              <a:rPr lang="it-IT" sz="2000" dirty="0"/>
              <a:t>al fine di rendere piacevole ai nuovi iscritti l’inserimento nel contesto scolastico, nonché favorire il ritorno a scuola di coloro che l’hanno già </a:t>
            </a:r>
            <a:r>
              <a:rPr lang="it-IT" sz="2000" dirty="0" smtClean="0"/>
              <a:t>iniziata </a:t>
            </a:r>
            <a:r>
              <a:rPr lang="it-IT" sz="2000" dirty="0"/>
              <a:t>a frequentare negli anni scorsi.</a:t>
            </a:r>
          </a:p>
          <a:p>
            <a:r>
              <a:rPr lang="it-IT" sz="2000" dirty="0"/>
              <a:t>Servirà anche a sviluppare l’interazione positiva con gli altri attraverso l’assunzione di regole e consuetudini di vita comune.</a:t>
            </a:r>
          </a:p>
          <a:p>
            <a:r>
              <a:rPr lang="it-IT" sz="2000" dirty="0"/>
              <a:t>Il nostro obiettivo è quello di favorire un sereno e sicuro inserimento dei bambini e della famiglia nella nuova struttura, cercando di rassicurare il più possibile il genitore che così potrà trasmettere tale sentimento anche al figlio</a:t>
            </a:r>
            <a:r>
              <a:rPr lang="it-IT" sz="2000" dirty="0" smtClean="0"/>
              <a:t>.</a:t>
            </a:r>
          </a:p>
          <a:p>
            <a:r>
              <a:rPr lang="it-IT" sz="2000" dirty="0"/>
              <a:t>L’obiettivo del progetto è di rendere piacevole l’ingresso o il ritorno a scuola dei bambini, superare quindi serenamente la paura della separazione e la lontananza dell’ambiente familiare, ma anche instaurare o consolidare amicizie, favorire la graduale comprensione dei ritmi della vita scolastica e consentire una sempre maggiore autonomia negli spazi della scuola. Il progetto accoglienza prevede l’inserimento graduale dei bambini con un orario flessibile che dia modo di abituarsi ai ritmi della giornata scolastica, fino al raggiungimento della frequenza con orario completo</a:t>
            </a:r>
            <a:r>
              <a:rPr lang="it-IT" sz="2000" dirty="0" smtClean="0"/>
              <a:t>.</a:t>
            </a:r>
          </a:p>
          <a:p>
            <a:r>
              <a:rPr lang="it-IT" sz="2000" dirty="0" smtClean="0"/>
              <a:t>Fortunatamente quest’anno non abbiamo più l’obbligo di essere divisi in bolle e, se la situazione continuerà a consentirlo, avremo molti momenti condivisi con la sezione dei grandi: l’accoglienza del mattino, il gioco libero e il pranzo. Ciò può permettere alle coppie di fratelli e sorelle di ritrovarsi con gioia.</a:t>
            </a:r>
            <a:endParaRPr lang="it-IT" sz="2000" dirty="0"/>
          </a:p>
          <a:p>
            <a:endParaRPr lang="it-IT" dirty="0"/>
          </a:p>
        </p:txBody>
      </p:sp>
    </p:spTree>
    <p:extLst>
      <p:ext uri="{BB962C8B-B14F-4D97-AF65-F5344CB8AC3E}">
        <p14:creationId xmlns:p14="http://schemas.microsoft.com/office/powerpoint/2010/main" val="2283697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0475"/>
            <a:ext cx="12192000" cy="6868475"/>
          </a:xfrm>
        </p:spPr>
      </p:pic>
      <p:sp>
        <p:nvSpPr>
          <p:cNvPr id="5" name="CasellaDiTesto 4"/>
          <p:cNvSpPr txBox="1"/>
          <p:nvPr/>
        </p:nvSpPr>
        <p:spPr>
          <a:xfrm>
            <a:off x="2343955" y="0"/>
            <a:ext cx="7263684" cy="646331"/>
          </a:xfrm>
          <a:prstGeom prst="rect">
            <a:avLst/>
          </a:prstGeom>
          <a:noFill/>
        </p:spPr>
        <p:txBody>
          <a:bodyPr wrap="square" rtlCol="0">
            <a:spAutoFit/>
          </a:bodyPr>
          <a:lstStyle/>
          <a:p>
            <a:r>
              <a:rPr lang="it-IT" sz="3600" b="1" dirty="0" smtClean="0">
                <a:solidFill>
                  <a:srgbClr val="00B050"/>
                </a:solidFill>
              </a:rPr>
              <a:t>             PROGETTO DIDATTICO</a:t>
            </a:r>
            <a:endParaRPr lang="it-IT" sz="3600" b="1" dirty="0">
              <a:solidFill>
                <a:srgbClr val="00B050"/>
              </a:solidFill>
            </a:endParaRPr>
          </a:p>
        </p:txBody>
      </p:sp>
      <p:sp>
        <p:nvSpPr>
          <p:cNvPr id="6" name="CasellaDiTesto 5"/>
          <p:cNvSpPr txBox="1"/>
          <p:nvPr/>
        </p:nvSpPr>
        <p:spPr>
          <a:xfrm>
            <a:off x="0" y="646331"/>
            <a:ext cx="12192000" cy="5447645"/>
          </a:xfrm>
          <a:prstGeom prst="rect">
            <a:avLst/>
          </a:prstGeom>
          <a:noFill/>
        </p:spPr>
        <p:txBody>
          <a:bodyPr wrap="square" rtlCol="0">
            <a:spAutoFit/>
          </a:bodyPr>
          <a:lstStyle/>
          <a:p>
            <a:r>
              <a:rPr lang="it-IT" sz="2800" b="1" dirty="0" smtClean="0">
                <a:solidFill>
                  <a:srgbClr val="FF0000"/>
                </a:solidFill>
              </a:rPr>
              <a:t>                                                     I</a:t>
            </a:r>
            <a:r>
              <a:rPr lang="it-IT" sz="2800" b="1" dirty="0" smtClean="0">
                <a:solidFill>
                  <a:srgbClr val="002060"/>
                </a:solidFill>
              </a:rPr>
              <a:t>L</a:t>
            </a:r>
            <a:r>
              <a:rPr lang="it-IT" sz="2800" b="1" dirty="0" smtClean="0">
                <a:solidFill>
                  <a:srgbClr val="FF0000"/>
                </a:solidFill>
              </a:rPr>
              <a:t> </a:t>
            </a:r>
            <a:r>
              <a:rPr lang="it-IT" sz="2800" b="1" dirty="0" smtClean="0">
                <a:solidFill>
                  <a:schemeClr val="accent2">
                    <a:lumMod val="50000"/>
                  </a:schemeClr>
                </a:solidFill>
              </a:rPr>
              <a:t>M</a:t>
            </a:r>
            <a:r>
              <a:rPr lang="it-IT" sz="2800" b="1" dirty="0" smtClean="0">
                <a:solidFill>
                  <a:schemeClr val="accent6">
                    <a:lumMod val="75000"/>
                  </a:schemeClr>
                </a:solidFill>
              </a:rPr>
              <a:t>O</a:t>
            </a:r>
            <a:r>
              <a:rPr lang="it-IT" sz="2800" b="1" dirty="0" smtClean="0">
                <a:solidFill>
                  <a:srgbClr val="FF0000"/>
                </a:solidFill>
              </a:rPr>
              <a:t>N</a:t>
            </a:r>
            <a:r>
              <a:rPr lang="it-IT" sz="2800" b="1" dirty="0" smtClean="0">
                <a:solidFill>
                  <a:srgbClr val="00B0F0"/>
                </a:solidFill>
              </a:rPr>
              <a:t>D</a:t>
            </a:r>
            <a:r>
              <a:rPr lang="it-IT" sz="2800" b="1" dirty="0" smtClean="0">
                <a:solidFill>
                  <a:srgbClr val="FC24ED"/>
                </a:solidFill>
              </a:rPr>
              <a:t>O</a:t>
            </a:r>
            <a:r>
              <a:rPr lang="it-IT" sz="2800" b="1" dirty="0" smtClean="0">
                <a:solidFill>
                  <a:srgbClr val="FF0000"/>
                </a:solidFill>
              </a:rPr>
              <a:t> A </a:t>
            </a:r>
            <a:r>
              <a:rPr lang="it-IT" sz="2800" b="1" dirty="0" smtClean="0">
                <a:solidFill>
                  <a:srgbClr val="0000FF"/>
                </a:solidFill>
              </a:rPr>
              <a:t>C</a:t>
            </a:r>
            <a:r>
              <a:rPr lang="it-IT" sz="2800" b="1" dirty="0" smtClean="0">
                <a:solidFill>
                  <a:srgbClr val="808000"/>
                </a:solidFill>
              </a:rPr>
              <a:t>O</a:t>
            </a:r>
            <a:r>
              <a:rPr lang="it-IT" sz="2800" b="1" dirty="0" smtClean="0">
                <a:solidFill>
                  <a:srgbClr val="800080"/>
                </a:solidFill>
              </a:rPr>
              <a:t>L</a:t>
            </a:r>
            <a:r>
              <a:rPr lang="it-IT" sz="2800" b="1" dirty="0" smtClean="0">
                <a:solidFill>
                  <a:srgbClr val="008080"/>
                </a:solidFill>
              </a:rPr>
              <a:t>O</a:t>
            </a:r>
            <a:r>
              <a:rPr lang="it-IT" sz="2800" b="1" dirty="0" smtClean="0">
                <a:solidFill>
                  <a:srgbClr val="FF0000"/>
                </a:solidFill>
              </a:rPr>
              <a:t>R</a:t>
            </a:r>
            <a:r>
              <a:rPr lang="it-IT" sz="2800" b="1" dirty="0" smtClean="0">
                <a:solidFill>
                  <a:srgbClr val="003366"/>
                </a:solidFill>
              </a:rPr>
              <a:t>I</a:t>
            </a:r>
            <a:r>
              <a:rPr lang="it-IT" sz="2800" b="1" dirty="0" smtClean="0">
                <a:solidFill>
                  <a:srgbClr val="336600"/>
                </a:solidFill>
              </a:rPr>
              <a:t>:</a:t>
            </a:r>
          </a:p>
          <a:p>
            <a:r>
              <a:rPr lang="it-IT" sz="2000" b="1" dirty="0"/>
              <a:t>Pasticciare con i colori è un modo per i bambini di entrare </a:t>
            </a:r>
            <a:r>
              <a:rPr lang="it-IT" sz="2000" b="1" dirty="0" smtClean="0"/>
              <a:t>in </a:t>
            </a:r>
            <a:r>
              <a:rPr lang="it-IT" sz="2000" b="1" dirty="0"/>
              <a:t>contatto con la realtà, percependo attraverso i </a:t>
            </a:r>
            <a:r>
              <a:rPr lang="it-IT" sz="2000" b="1" dirty="0" smtClean="0"/>
              <a:t>sensi </a:t>
            </a:r>
            <a:r>
              <a:rPr lang="it-IT" sz="2000" b="1" dirty="0"/>
              <a:t>caratteristiche del mondo che li circonda. I colori sono dunque un modo per giocare ma anche per apprendere e per acquisire competenze, nonché un potente mezzo di espressione. In </a:t>
            </a:r>
            <a:r>
              <a:rPr lang="it-IT" sz="2000" b="1" dirty="0" smtClean="0"/>
              <a:t>questo modo stimoliamo </a:t>
            </a:r>
            <a:r>
              <a:rPr lang="it-IT" sz="2000" b="1" dirty="0"/>
              <a:t>i bambini anche all’osservazione della natura</a:t>
            </a:r>
            <a:r>
              <a:rPr lang="it-IT" sz="2000" b="1" dirty="0" smtClean="0"/>
              <a:t>.</a:t>
            </a:r>
          </a:p>
          <a:p>
            <a:r>
              <a:rPr lang="it-IT" sz="2000" dirty="0" smtClean="0"/>
              <a:t>Cominceremo con la lettura di Cappuccetto Rosso, dal quale trarremo qualche attività, per poi passare, nelle stagioni autunno, inverno, primavera, estate, a leggere i vari Cappuccetti di Munari. </a:t>
            </a:r>
          </a:p>
          <a:p>
            <a:r>
              <a:rPr lang="it-IT" sz="2000" dirty="0" smtClean="0"/>
              <a:t>Cappuccetto </a:t>
            </a:r>
            <a:r>
              <a:rPr lang="it-IT" sz="2000" dirty="0"/>
              <a:t>Giallo (Autunno</a:t>
            </a:r>
            <a:r>
              <a:rPr lang="it-IT" sz="2000" dirty="0" smtClean="0"/>
              <a:t>): </a:t>
            </a:r>
            <a:r>
              <a:rPr lang="it-IT" sz="2000" dirty="0"/>
              <a:t>Cappuccetto Giallo vive in città e deve portare alla nonna dei limoni. Gli uccellini la salvano dal lupo, che è in macchina e la vuole far salire. </a:t>
            </a:r>
            <a:endParaRPr lang="it-IT" sz="2000" dirty="0" smtClean="0"/>
          </a:p>
          <a:p>
            <a:r>
              <a:rPr lang="it-IT" sz="2000" dirty="0"/>
              <a:t>Cappuccetto Bianco (Inverno) Cappuccetto Bianco è una bambina che porta alla nonna dello zucchero. Il lupo non la vede, perché c’è tanta neve</a:t>
            </a:r>
            <a:r>
              <a:rPr lang="it-IT" sz="2000" dirty="0" smtClean="0"/>
              <a:t>.</a:t>
            </a:r>
          </a:p>
          <a:p>
            <a:r>
              <a:rPr lang="it-IT" sz="2000" dirty="0"/>
              <a:t>Cappuccetto Verde (Primavera) Cappuccetto Verde vive nel verde della campagna. Deve andare dalla nonna per portarle del tè alla menta. Le rane sue amiche fanno scappare il lupo in cui rischiava di imbattersi</a:t>
            </a:r>
            <a:r>
              <a:rPr lang="it-IT" sz="2000" dirty="0" smtClean="0"/>
              <a:t>.</a:t>
            </a:r>
          </a:p>
          <a:p>
            <a:r>
              <a:rPr lang="it-IT" sz="2000" dirty="0"/>
              <a:t>Cappuccetto </a:t>
            </a:r>
            <a:r>
              <a:rPr lang="it-IT" sz="2000" dirty="0" smtClean="0"/>
              <a:t>Blu (Estate) </a:t>
            </a:r>
            <a:r>
              <a:rPr lang="it-IT" sz="2000" dirty="0"/>
              <a:t>Cappuccetto Blu porta del pesce alla nonna che vive su un’isola; è lei che la salva dal </a:t>
            </a:r>
            <a:r>
              <a:rPr lang="it-IT" sz="2000" dirty="0" err="1"/>
              <a:t>pescelupo</a:t>
            </a:r>
            <a:r>
              <a:rPr lang="it-IT" sz="2000" dirty="0" smtClean="0"/>
              <a:t>.</a:t>
            </a:r>
          </a:p>
          <a:p>
            <a:r>
              <a:rPr lang="it-IT" sz="2000" dirty="0" smtClean="0"/>
              <a:t>Oltre a questi ci saranno altri libri che ci accompagneranno durante l’anno nelle diverse attività, per scoprire il fantastico mondo dei colori.</a:t>
            </a:r>
            <a:endParaRPr lang="it-IT" sz="2000" dirty="0"/>
          </a:p>
        </p:txBody>
      </p:sp>
    </p:spTree>
    <p:extLst>
      <p:ext uri="{BB962C8B-B14F-4D97-AF65-F5344CB8AC3E}">
        <p14:creationId xmlns:p14="http://schemas.microsoft.com/office/powerpoint/2010/main" val="2348629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CasellaDiTesto 4"/>
          <p:cNvSpPr txBox="1"/>
          <p:nvPr/>
        </p:nvSpPr>
        <p:spPr>
          <a:xfrm>
            <a:off x="2137893" y="0"/>
            <a:ext cx="7173532" cy="769441"/>
          </a:xfrm>
          <a:prstGeom prst="rect">
            <a:avLst/>
          </a:prstGeom>
          <a:noFill/>
        </p:spPr>
        <p:txBody>
          <a:bodyPr wrap="square" rtlCol="0">
            <a:spAutoFit/>
          </a:bodyPr>
          <a:lstStyle/>
          <a:p>
            <a:r>
              <a:rPr lang="it-IT" sz="4400" b="1" dirty="0" smtClean="0"/>
              <a:t>     PROGETTO DI RELIGIONE</a:t>
            </a:r>
            <a:endParaRPr lang="it-IT" sz="4400" b="1" dirty="0"/>
          </a:p>
        </p:txBody>
      </p:sp>
      <p:sp>
        <p:nvSpPr>
          <p:cNvPr id="6" name="CasellaDiTesto 5"/>
          <p:cNvSpPr txBox="1"/>
          <p:nvPr/>
        </p:nvSpPr>
        <p:spPr>
          <a:xfrm>
            <a:off x="0" y="875763"/>
            <a:ext cx="12192000" cy="5262979"/>
          </a:xfrm>
          <a:prstGeom prst="rect">
            <a:avLst/>
          </a:prstGeom>
          <a:noFill/>
        </p:spPr>
        <p:txBody>
          <a:bodyPr wrap="square" rtlCol="0">
            <a:spAutoFit/>
          </a:bodyPr>
          <a:lstStyle/>
          <a:p>
            <a:endParaRPr lang="it-IT" sz="2400" b="1" dirty="0" smtClean="0"/>
          </a:p>
          <a:p>
            <a:endParaRPr lang="it-IT" sz="2400" b="1" dirty="0"/>
          </a:p>
          <a:p>
            <a:r>
              <a:rPr lang="it-IT" sz="2400" b="1" dirty="0" smtClean="0"/>
              <a:t>Le </a:t>
            </a:r>
            <a:r>
              <a:rPr lang="it-IT" sz="2400" b="1" dirty="0"/>
              <a:t>attività in ordine all’insegnamento della religione cattolica offrono occasioni per </a:t>
            </a:r>
            <a:r>
              <a:rPr lang="it-IT" sz="2400" b="1" dirty="0" smtClean="0"/>
              <a:t>lo sviluppo </a:t>
            </a:r>
            <a:r>
              <a:rPr lang="it-IT" sz="2400" b="1" dirty="0"/>
              <a:t>integrale della personalità dei bambini.</a:t>
            </a:r>
            <a:endParaRPr lang="it-IT" sz="2400" dirty="0"/>
          </a:p>
          <a:p>
            <a:r>
              <a:rPr lang="it-IT" sz="2400" b="1" dirty="0"/>
              <a:t>Il bambino scopre nel Vangelo la persona e l’insegnamento di Gesù, da cui </a:t>
            </a:r>
            <a:r>
              <a:rPr lang="it-IT" sz="2400" b="1" dirty="0" smtClean="0"/>
              <a:t>apprende</a:t>
            </a:r>
            <a:r>
              <a:rPr lang="it-IT" sz="2400" dirty="0"/>
              <a:t> </a:t>
            </a:r>
            <a:r>
              <a:rPr lang="it-IT" sz="2400" b="1" dirty="0" smtClean="0"/>
              <a:t>che </a:t>
            </a:r>
            <a:r>
              <a:rPr lang="it-IT" sz="2400" b="1" dirty="0"/>
              <a:t>Dio è Padre di ogni persona e che la Chiesa è la comunità di uomini e donne </a:t>
            </a:r>
            <a:r>
              <a:rPr lang="it-IT" sz="2400" b="1" dirty="0" smtClean="0"/>
              <a:t>unita</a:t>
            </a:r>
            <a:r>
              <a:rPr lang="it-IT" sz="2400" dirty="0"/>
              <a:t> </a:t>
            </a:r>
            <a:r>
              <a:rPr lang="it-IT" sz="2400" b="1" dirty="0" smtClean="0"/>
              <a:t>nel </a:t>
            </a:r>
            <a:r>
              <a:rPr lang="it-IT" sz="2400" b="1" dirty="0"/>
              <a:t>suo nome, per iniziare a maturare un positivo senso di sé e sperimentare </a:t>
            </a:r>
            <a:r>
              <a:rPr lang="it-IT" sz="2400" b="1" dirty="0" smtClean="0"/>
              <a:t>relazioni</a:t>
            </a:r>
            <a:r>
              <a:rPr lang="it-IT" sz="2400" dirty="0"/>
              <a:t> </a:t>
            </a:r>
            <a:r>
              <a:rPr lang="it-IT" sz="2400" b="1" dirty="0" smtClean="0"/>
              <a:t>serene </a:t>
            </a:r>
            <a:r>
              <a:rPr lang="it-IT" sz="2400" b="1" dirty="0"/>
              <a:t>con gli altri, anche appartenenti a differenti tradizioni culturali e religiose</a:t>
            </a:r>
            <a:r>
              <a:rPr lang="it-IT" sz="2400" b="1" dirty="0" smtClean="0"/>
              <a:t>.</a:t>
            </a:r>
          </a:p>
          <a:p>
            <a:r>
              <a:rPr lang="it-IT" sz="2400" b="1" dirty="0"/>
              <a:t>Il progetto di religione sarà svolto dall’insegnante di sezione a cadenza settimanale</a:t>
            </a:r>
            <a:r>
              <a:rPr lang="it-IT" sz="2400" b="1" dirty="0" smtClean="0"/>
              <a:t>. Quest’anno utilizzeremo alcune parabole raccontate in modo semplice ai bambini per introdurre argomenti di pace e gentilezza verso il prossimo.</a:t>
            </a:r>
          </a:p>
          <a:p>
            <a:endParaRPr lang="it-IT" sz="2400" b="1" dirty="0"/>
          </a:p>
          <a:p>
            <a:r>
              <a:rPr lang="it-IT" sz="2400" b="1" dirty="0" smtClean="0">
                <a:solidFill>
                  <a:srgbClr val="FF0000"/>
                </a:solidFill>
              </a:rPr>
              <a:t>«L’amore non è una cosa che si può insegnare, ma è la cosa più importante da imparare»</a:t>
            </a:r>
          </a:p>
          <a:p>
            <a:r>
              <a:rPr lang="it-IT" sz="2400" b="1" dirty="0">
                <a:solidFill>
                  <a:srgbClr val="FF0000"/>
                </a:solidFill>
              </a:rPr>
              <a:t> </a:t>
            </a:r>
            <a:r>
              <a:rPr lang="it-IT" sz="2400" b="1" dirty="0" smtClean="0">
                <a:solidFill>
                  <a:srgbClr val="FF0000"/>
                </a:solidFill>
              </a:rPr>
              <a:t>                                                                                                                               Papa Giovanni Paolo II</a:t>
            </a:r>
            <a:endParaRPr lang="it-IT" sz="2400" b="1" dirty="0">
              <a:solidFill>
                <a:srgbClr val="FF0000"/>
              </a:solidFill>
            </a:endParaRPr>
          </a:p>
        </p:txBody>
      </p:sp>
    </p:spTree>
    <p:extLst>
      <p:ext uri="{BB962C8B-B14F-4D97-AF65-F5344CB8AC3E}">
        <p14:creationId xmlns:p14="http://schemas.microsoft.com/office/powerpoint/2010/main" val="1091107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9" name="Segnaposto contenuto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10476"/>
            <a:ext cx="12192000" cy="6868476"/>
          </a:xfrm>
        </p:spPr>
      </p:pic>
      <p:sp>
        <p:nvSpPr>
          <p:cNvPr id="10" name="Rettangolo 9"/>
          <p:cNvSpPr/>
          <p:nvPr/>
        </p:nvSpPr>
        <p:spPr>
          <a:xfrm>
            <a:off x="2936383" y="0"/>
            <a:ext cx="5782613" cy="830997"/>
          </a:xfrm>
          <a:prstGeom prst="rect">
            <a:avLst/>
          </a:prstGeom>
        </p:spPr>
        <p:txBody>
          <a:bodyPr wrap="square">
            <a:spAutoFit/>
          </a:bodyPr>
          <a:lstStyle/>
          <a:p>
            <a:r>
              <a:rPr lang="it-IT" sz="4800" b="1" dirty="0" smtClean="0"/>
              <a:t>    </a:t>
            </a:r>
            <a:r>
              <a:rPr lang="it-IT" sz="4800" b="1" dirty="0" smtClean="0">
                <a:solidFill>
                  <a:srgbClr val="0000FF"/>
                </a:solidFill>
              </a:rPr>
              <a:t>PROGETTO </a:t>
            </a:r>
            <a:r>
              <a:rPr lang="it-IT" sz="4800" b="1" dirty="0">
                <a:solidFill>
                  <a:srgbClr val="0000FF"/>
                </a:solidFill>
              </a:rPr>
              <a:t>DI ARTE</a:t>
            </a:r>
            <a:endParaRPr lang="it-IT" sz="4800" dirty="0">
              <a:solidFill>
                <a:srgbClr val="0000FF"/>
              </a:solidFill>
            </a:endParaRPr>
          </a:p>
        </p:txBody>
      </p:sp>
      <p:sp>
        <p:nvSpPr>
          <p:cNvPr id="12" name="Rettangolo 11"/>
          <p:cNvSpPr/>
          <p:nvPr/>
        </p:nvSpPr>
        <p:spPr>
          <a:xfrm>
            <a:off x="1378039" y="1094704"/>
            <a:ext cx="9440215" cy="4408899"/>
          </a:xfrm>
          <a:prstGeom prst="rect">
            <a:avLst/>
          </a:prstGeom>
        </p:spPr>
        <p:txBody>
          <a:bodyPr wrap="square">
            <a:spAutoFit/>
          </a:bodyPr>
          <a:lstStyle/>
          <a:p>
            <a:r>
              <a:rPr lang="it-IT" dirty="0"/>
              <a:t> </a:t>
            </a:r>
            <a:r>
              <a:rPr lang="it-IT" dirty="0" smtClean="0"/>
              <a:t>     </a:t>
            </a:r>
            <a:r>
              <a:rPr lang="it-IT" sz="2800" b="1" dirty="0" smtClean="0">
                <a:solidFill>
                  <a:srgbClr val="FF0000"/>
                </a:solidFill>
              </a:rPr>
              <a:t>« </a:t>
            </a:r>
            <a:r>
              <a:rPr lang="it-IT" sz="2800" b="1" dirty="0">
                <a:solidFill>
                  <a:srgbClr val="FF0000"/>
                </a:solidFill>
              </a:rPr>
              <a:t>Dal segno al disegno, sfioro la parola e nasce una storia</a:t>
            </a:r>
            <a:r>
              <a:rPr lang="it-IT" sz="2800" b="1" dirty="0" smtClean="0">
                <a:solidFill>
                  <a:srgbClr val="FF0000"/>
                </a:solidFill>
              </a:rPr>
              <a:t>»</a:t>
            </a:r>
          </a:p>
          <a:p>
            <a:endParaRPr lang="it-IT" sz="1050" dirty="0">
              <a:solidFill>
                <a:srgbClr val="FF0000"/>
              </a:solidFill>
            </a:endParaRPr>
          </a:p>
          <a:p>
            <a:r>
              <a:rPr lang="it-IT" sz="2200" dirty="0"/>
              <a:t>L'esperienza che ci propone il nostro esperto Maurizio </a:t>
            </a:r>
            <a:r>
              <a:rPr lang="it-IT" sz="2200" dirty="0" err="1"/>
              <a:t>Labagnara</a:t>
            </a:r>
            <a:r>
              <a:rPr lang="it-IT" sz="2200" dirty="0"/>
              <a:t> parte dal disegnare con i segni (punti, linee) per arrivare a capire che i segni oltre al disegno realizzano anche le lettere...e che dalle lettere ripetute, ribaltate, accostate possono nascere mille disegni. Se si usano i disegni come fossero delle carte di </a:t>
            </a:r>
            <a:r>
              <a:rPr lang="it-IT" sz="2200" dirty="0" err="1"/>
              <a:t>Propp</a:t>
            </a:r>
            <a:r>
              <a:rPr lang="it-IT" sz="2200" dirty="0"/>
              <a:t> possono nascere delle storie uniche, originali e irripetibili. Delle </a:t>
            </a:r>
            <a:r>
              <a:rPr lang="it-IT" sz="2200" dirty="0" smtClean="0"/>
              <a:t>storie se </a:t>
            </a:r>
            <a:r>
              <a:rPr lang="it-IT" sz="2200" dirty="0"/>
              <a:t>ne </a:t>
            </a:r>
            <a:r>
              <a:rPr lang="it-IT" sz="2200" dirty="0" smtClean="0"/>
              <a:t>possono </a:t>
            </a:r>
            <a:r>
              <a:rPr lang="it-IT" sz="2200" dirty="0"/>
              <a:t>realizzate diverse varianti </a:t>
            </a:r>
            <a:r>
              <a:rPr lang="it-IT" sz="2200" dirty="0" err="1"/>
              <a:t>perchè</a:t>
            </a:r>
            <a:r>
              <a:rPr lang="it-IT" sz="2200" dirty="0"/>
              <a:t> la variazione, come ci ha insegnato Gianni </a:t>
            </a:r>
            <a:r>
              <a:rPr lang="it-IT" sz="2200" dirty="0" err="1"/>
              <a:t>Rodari</a:t>
            </a:r>
            <a:r>
              <a:rPr lang="it-IT" sz="2200" dirty="0"/>
              <a:t>, è uno degli ingredienti della creatività di cui bambini e adulti hanno tanto bisogno, soprattutto in questi momenti di difficoltà in cui si devono cercare soluzioni alternative</a:t>
            </a:r>
            <a:r>
              <a:rPr lang="it-IT" sz="2200" dirty="0" smtClean="0"/>
              <a:t>... anche </a:t>
            </a:r>
            <a:r>
              <a:rPr lang="it-IT" sz="2200" dirty="0"/>
              <a:t>alla guerra se possibile. </a:t>
            </a:r>
          </a:p>
          <a:p>
            <a:r>
              <a:rPr lang="it-IT" sz="2200" dirty="0"/>
              <a:t>Questo progetto si </a:t>
            </a:r>
            <a:r>
              <a:rPr lang="it-IT" sz="2200" dirty="0" smtClean="0"/>
              <a:t>svilupperà </a:t>
            </a:r>
            <a:r>
              <a:rPr lang="it-IT" sz="2200" dirty="0"/>
              <a:t>in sei </a:t>
            </a:r>
            <a:r>
              <a:rPr lang="it-IT" sz="2200" dirty="0" smtClean="0"/>
              <a:t>incontri, </a:t>
            </a:r>
            <a:r>
              <a:rPr lang="it-IT" sz="2200" dirty="0"/>
              <a:t>ognuno </a:t>
            </a:r>
            <a:r>
              <a:rPr lang="it-IT" sz="2200" dirty="0" smtClean="0"/>
              <a:t>di </a:t>
            </a:r>
            <a:r>
              <a:rPr lang="it-IT" sz="2200" dirty="0"/>
              <a:t>circa due </a:t>
            </a:r>
            <a:r>
              <a:rPr lang="it-IT" sz="2200" dirty="0" smtClean="0"/>
              <a:t>ore; avrà inizio lunedì 24 ottobre e terminerà lunedì 5 dicembre.</a:t>
            </a:r>
            <a:endParaRPr lang="it-IT" sz="2200" dirty="0"/>
          </a:p>
        </p:txBody>
      </p:sp>
    </p:spTree>
    <p:extLst>
      <p:ext uri="{BB962C8B-B14F-4D97-AF65-F5344CB8AC3E}">
        <p14:creationId xmlns:p14="http://schemas.microsoft.com/office/powerpoint/2010/main" val="3366346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622"/>
            <a:ext cx="12191999" cy="6870621"/>
          </a:xfrm>
        </p:spPr>
      </p:pic>
      <p:sp>
        <p:nvSpPr>
          <p:cNvPr id="5" name="CasellaDiTesto 4"/>
          <p:cNvSpPr txBox="1"/>
          <p:nvPr/>
        </p:nvSpPr>
        <p:spPr>
          <a:xfrm>
            <a:off x="1519707" y="0"/>
            <a:ext cx="8628845" cy="769441"/>
          </a:xfrm>
          <a:prstGeom prst="rect">
            <a:avLst/>
          </a:prstGeom>
          <a:noFill/>
        </p:spPr>
        <p:txBody>
          <a:bodyPr wrap="square" rtlCol="0">
            <a:spAutoFit/>
          </a:bodyPr>
          <a:lstStyle/>
          <a:p>
            <a:r>
              <a:rPr lang="it-IT" sz="4400" b="1" dirty="0" smtClean="0">
                <a:solidFill>
                  <a:srgbClr val="FF0000"/>
                </a:solidFill>
              </a:rPr>
              <a:t>   PROGETTO </a:t>
            </a:r>
            <a:r>
              <a:rPr lang="it-IT" sz="4400" b="1" dirty="0">
                <a:solidFill>
                  <a:srgbClr val="FF0000"/>
                </a:solidFill>
              </a:rPr>
              <a:t>CORPO E MOVIMENTO</a:t>
            </a:r>
            <a:endParaRPr lang="it-IT" sz="4400" dirty="0">
              <a:solidFill>
                <a:srgbClr val="FF0000"/>
              </a:solidFill>
            </a:endParaRPr>
          </a:p>
        </p:txBody>
      </p:sp>
      <p:sp>
        <p:nvSpPr>
          <p:cNvPr id="6" name="CasellaDiTesto 5"/>
          <p:cNvSpPr txBox="1"/>
          <p:nvPr/>
        </p:nvSpPr>
        <p:spPr>
          <a:xfrm>
            <a:off x="489397" y="1056068"/>
            <a:ext cx="6490952" cy="5170646"/>
          </a:xfrm>
          <a:prstGeom prst="rect">
            <a:avLst/>
          </a:prstGeom>
          <a:noFill/>
        </p:spPr>
        <p:txBody>
          <a:bodyPr wrap="square" rtlCol="0">
            <a:spAutoFit/>
          </a:bodyPr>
          <a:lstStyle/>
          <a:p>
            <a:r>
              <a:rPr lang="it-IT" sz="2200" dirty="0"/>
              <a:t>Muoversi è il primo fattore di apprendimento: cercare, scoprire, giocare, saltare, correre a scuola è fonte di benessere e di equilibrio psico-fisico. La scuola dell’infanzia mira a sviluppare gradualmente nel bambino la capacità di leggere e interpretare i messaggi provenienti dal corpo proprio ed altrui, rispettandolo ed avendone cura. La scuola dell’infanzia mira altresì a sviluppare la capacità di esprimersi e di comunicare attraverso il corpo per giungere ad affinarne le capacità percettive e di conoscenza degli oggetti, la capacità di orientarsi nello spazio, di muoversi e di comunicare </a:t>
            </a:r>
            <a:r>
              <a:rPr lang="it-IT" sz="2200" dirty="0" smtClean="0"/>
              <a:t>secondo </a:t>
            </a:r>
            <a:r>
              <a:rPr lang="it-IT" sz="2200" dirty="0"/>
              <a:t>immaginazione e creatività.</a:t>
            </a:r>
          </a:p>
          <a:p>
            <a:r>
              <a:rPr lang="it-IT" sz="2200" dirty="0"/>
              <a:t>L’attività motoria viene svolta dalla Maestra Emanuela una volta a settimana e dura l’intero anno scolastico.</a:t>
            </a:r>
          </a:p>
        </p:txBody>
      </p:sp>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9746" y="3287699"/>
            <a:ext cx="4189659" cy="2939015"/>
          </a:xfrm>
          <a:prstGeom prst="rect">
            <a:avLst/>
          </a:prstGeom>
        </p:spPr>
      </p:pic>
    </p:spTree>
    <p:extLst>
      <p:ext uri="{BB962C8B-B14F-4D97-AF65-F5344CB8AC3E}">
        <p14:creationId xmlns:p14="http://schemas.microsoft.com/office/powerpoint/2010/main" val="609159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5" name="Rettangolo 4"/>
          <p:cNvSpPr/>
          <p:nvPr/>
        </p:nvSpPr>
        <p:spPr>
          <a:xfrm>
            <a:off x="2125014" y="0"/>
            <a:ext cx="6568225" cy="769441"/>
          </a:xfrm>
          <a:prstGeom prst="rect">
            <a:avLst/>
          </a:prstGeom>
        </p:spPr>
        <p:txBody>
          <a:bodyPr wrap="square">
            <a:spAutoFit/>
          </a:bodyPr>
          <a:lstStyle/>
          <a:p>
            <a:r>
              <a:rPr lang="it-IT" sz="4400" b="1" dirty="0" smtClean="0"/>
              <a:t>     </a:t>
            </a:r>
            <a:endParaRPr lang="it-IT" sz="4800" b="1" dirty="0"/>
          </a:p>
        </p:txBody>
      </p:sp>
      <p:sp>
        <p:nvSpPr>
          <p:cNvPr id="7" name="Rettangolo 6"/>
          <p:cNvSpPr/>
          <p:nvPr/>
        </p:nvSpPr>
        <p:spPr>
          <a:xfrm>
            <a:off x="1" y="830998"/>
            <a:ext cx="12192000" cy="461665"/>
          </a:xfrm>
          <a:prstGeom prst="rect">
            <a:avLst/>
          </a:prstGeom>
        </p:spPr>
        <p:txBody>
          <a:bodyPr wrap="square">
            <a:spAutoFit/>
          </a:bodyPr>
          <a:lstStyle/>
          <a:p>
            <a:r>
              <a:rPr lang="it-IT" sz="2400" dirty="0"/>
              <a:t> </a:t>
            </a:r>
            <a:r>
              <a:rPr lang="it-IT" sz="2400" dirty="0" smtClean="0"/>
              <a:t>                                               </a:t>
            </a:r>
            <a:endParaRPr lang="it-IT" sz="2200" dirty="0"/>
          </a:p>
        </p:txBody>
      </p:sp>
      <p:pic>
        <p:nvPicPr>
          <p:cNvPr id="6"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1" cy="6858000"/>
          </a:xfrm>
        </p:spPr>
      </p:pic>
      <p:sp>
        <p:nvSpPr>
          <p:cNvPr id="8" name="CasellaDiTesto 7"/>
          <p:cNvSpPr txBox="1"/>
          <p:nvPr/>
        </p:nvSpPr>
        <p:spPr>
          <a:xfrm>
            <a:off x="2511380" y="0"/>
            <a:ext cx="6993228" cy="769441"/>
          </a:xfrm>
          <a:prstGeom prst="rect">
            <a:avLst/>
          </a:prstGeom>
          <a:noFill/>
        </p:spPr>
        <p:txBody>
          <a:bodyPr wrap="square" rtlCol="0">
            <a:spAutoFit/>
          </a:bodyPr>
          <a:lstStyle/>
          <a:p>
            <a:r>
              <a:rPr lang="it-IT" sz="4400" b="1" dirty="0" smtClean="0"/>
              <a:t>       PROGETTO </a:t>
            </a:r>
            <a:r>
              <a:rPr lang="it-IT" sz="4400" b="1" dirty="0"/>
              <a:t>DI MUSICA</a:t>
            </a:r>
            <a:endParaRPr lang="it-IT" sz="4400" dirty="0"/>
          </a:p>
        </p:txBody>
      </p:sp>
      <p:sp>
        <p:nvSpPr>
          <p:cNvPr id="9" name="CasellaDiTesto 8"/>
          <p:cNvSpPr txBox="1"/>
          <p:nvPr/>
        </p:nvSpPr>
        <p:spPr>
          <a:xfrm>
            <a:off x="296215" y="769441"/>
            <a:ext cx="11655380" cy="4062651"/>
          </a:xfrm>
          <a:prstGeom prst="rect">
            <a:avLst/>
          </a:prstGeom>
          <a:noFill/>
        </p:spPr>
        <p:txBody>
          <a:bodyPr wrap="square" rtlCol="0">
            <a:spAutoFit/>
          </a:bodyPr>
          <a:lstStyle/>
          <a:p>
            <a:r>
              <a:rPr lang="it-IT" sz="2400" b="1" dirty="0" smtClean="0"/>
              <a:t>                                                       “</a:t>
            </a:r>
            <a:r>
              <a:rPr lang="it-IT" sz="2400" b="1" dirty="0"/>
              <a:t>Senti, ti suono una Fiaba!”</a:t>
            </a:r>
            <a:endParaRPr lang="it-IT" sz="2400" dirty="0"/>
          </a:p>
          <a:p>
            <a:r>
              <a:rPr lang="it-IT" dirty="0"/>
              <a:t>L’importanza della lettura nell’infanzia come arricchimento nella costruzione della personalità dell’individuo viene già da tempo sottolineata e consigliata anche nelle indicazioni pediatriche che consigliano l’approccio ai libri fin dalla tenerissima età. Allora, perché non provare a far vivere questi libri all’interno di piccoli percorsi musicali legati alla trasformazione della fiaba in attività vocali, strumentali e di movimento che possano sottolineare e fissare i momenti topici della narrazione e rendere così ancora più interessanti le pagine del libro. I bambini verranno accompagnati nel percorso attraverso la lettura della fiaba, la lettura dell’immagine e la successiva trasformazione musicale di quanto appreso dal libro; il percorso potrà comprendere fasi creative di costruzione di partiture ed orchestrazioni, o testi di filastrocche e canti con i bambini guidandoli attraverso il processo della ricerca–azione secondo i principi della metodologia euristico guidata. La docente Sara Setti, esperta di didattica e pedagogia musicale, sarà incaricata su indicazione del Centro di Documentazione Musicale della Scuola di Musica, che ne curerà anche la formazione ed il coordinamento.</a:t>
            </a:r>
          </a:p>
          <a:p>
            <a:r>
              <a:rPr lang="it-IT" dirty="0"/>
              <a:t>Le lezioni consisteranno in dieci incontri frontali di un’ora ciascuno, su un libro scelto in collaborazione con l’insegnante della sezione. </a:t>
            </a:r>
          </a:p>
          <a:p>
            <a:r>
              <a:rPr lang="it-IT" dirty="0"/>
              <a:t> </a:t>
            </a:r>
          </a:p>
        </p:txBody>
      </p:sp>
      <p:pic>
        <p:nvPicPr>
          <p:cNvPr id="11" name="Immagine 10"/>
          <p:cNvPicPr>
            <a:picLocks noChangeAspect="1"/>
          </p:cNvPicPr>
          <p:nvPr/>
        </p:nvPicPr>
        <p:blipFill>
          <a:blip r:embed="rId3"/>
          <a:stretch>
            <a:fillRect/>
          </a:stretch>
        </p:blipFill>
        <p:spPr>
          <a:xfrm>
            <a:off x="1569330" y="4862756"/>
            <a:ext cx="2847619" cy="1628571"/>
          </a:xfrm>
          <a:prstGeom prst="rect">
            <a:avLst/>
          </a:prstGeom>
        </p:spPr>
      </p:pic>
      <p:pic>
        <p:nvPicPr>
          <p:cNvPr id="13" name="Immagine 12"/>
          <p:cNvPicPr>
            <a:picLocks noChangeAspect="1"/>
          </p:cNvPicPr>
          <p:nvPr/>
        </p:nvPicPr>
        <p:blipFill>
          <a:blip r:embed="rId4"/>
          <a:stretch>
            <a:fillRect/>
          </a:stretch>
        </p:blipFill>
        <p:spPr>
          <a:xfrm>
            <a:off x="5185224" y="4731009"/>
            <a:ext cx="5041270" cy="1892063"/>
          </a:xfrm>
          <a:prstGeom prst="rect">
            <a:avLst/>
          </a:prstGeom>
        </p:spPr>
      </p:pic>
    </p:spTree>
    <p:extLst>
      <p:ext uri="{BB962C8B-B14F-4D97-AF65-F5344CB8AC3E}">
        <p14:creationId xmlns:p14="http://schemas.microsoft.com/office/powerpoint/2010/main" val="94865912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569</TotalTime>
  <Words>2344</Words>
  <Application>Microsoft Office PowerPoint</Application>
  <PresentationFormat>Widescreen</PresentationFormat>
  <Paragraphs>109</Paragraphs>
  <Slides>17</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17</vt:i4>
      </vt:variant>
    </vt:vector>
  </HeadingPairs>
  <TitlesOfParts>
    <vt:vector size="23" baseType="lpstr">
      <vt:lpstr>Arial</vt:lpstr>
      <vt:lpstr>Arial Nova Light</vt:lpstr>
      <vt:lpstr>Calibri</vt:lpstr>
      <vt:lpstr>Calibri Light</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rossella</dc:creator>
  <cp:lastModifiedBy>rossella</cp:lastModifiedBy>
  <cp:revision>71</cp:revision>
  <cp:lastPrinted>2022-10-20T16:37:33Z</cp:lastPrinted>
  <dcterms:created xsi:type="dcterms:W3CDTF">2022-10-04T17:48:46Z</dcterms:created>
  <dcterms:modified xsi:type="dcterms:W3CDTF">2022-10-21T12:10:41Z</dcterms:modified>
</cp:coreProperties>
</file>